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1.jpg" ContentType="image/jpeg"/>
  <Override PartName="/ppt/media/image46.jpg" ContentType="image/jpeg"/>
  <Override PartName="/ppt/media/image4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95" r:id="rId19"/>
    <p:sldId id="273" r:id="rId20"/>
    <p:sldId id="296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FAE6-D484-498B-899E-9FEA2341E4DB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98697-BAB8-4F5B-BD2F-CA4ECD3BD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1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3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993515"/>
          </a:xfrm>
          <a:custGeom>
            <a:avLst/>
            <a:gdLst/>
            <a:ahLst/>
            <a:cxnLst/>
            <a:rect l="l" t="t" r="r" b="b"/>
            <a:pathLst>
              <a:path w="9144000" h="3993515">
                <a:moveTo>
                  <a:pt x="9143981" y="3992991"/>
                </a:moveTo>
                <a:lnTo>
                  <a:pt x="0" y="3992991"/>
                </a:lnTo>
                <a:lnTo>
                  <a:pt x="0" y="0"/>
                </a:lnTo>
                <a:lnTo>
                  <a:pt x="9143981" y="0"/>
                </a:lnTo>
                <a:lnTo>
                  <a:pt x="9143981" y="3992991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47693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96262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1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1" y="0"/>
                </a:lnTo>
                <a:lnTo>
                  <a:pt x="3047691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35636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0308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80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3708" y="5066314"/>
            <a:ext cx="6463030" cy="77470"/>
          </a:xfrm>
          <a:custGeom>
            <a:avLst/>
            <a:gdLst/>
            <a:ahLst/>
            <a:cxnLst/>
            <a:rect l="l" t="t" r="r" b="b"/>
            <a:pathLst>
              <a:path w="6463030" h="77470">
                <a:moveTo>
                  <a:pt x="6462576" y="77099"/>
                </a:moveTo>
                <a:lnTo>
                  <a:pt x="0" y="77099"/>
                </a:lnTo>
                <a:lnTo>
                  <a:pt x="0" y="0"/>
                </a:lnTo>
                <a:lnTo>
                  <a:pt x="6462576" y="0"/>
                </a:lnTo>
                <a:lnTo>
                  <a:pt x="6462576" y="7709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39" y="90484"/>
            <a:ext cx="7454685" cy="801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4907" y="1408446"/>
            <a:ext cx="3976370" cy="226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0381" y="4781318"/>
            <a:ext cx="254000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4.png"/><Relationship Id="rId7" Type="http://schemas.openxmlformats.org/officeDocument/2006/relationships/image" Target="../media/image4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21632" y="199522"/>
            <a:ext cx="4284345" cy="1208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Projet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Fin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d’Etudes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vue</a:t>
            </a:r>
            <a:r>
              <a:rPr sz="1600" b="1" i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spc="-10" dirty="0">
                <a:solidFill>
                  <a:schemeClr val="tx1"/>
                </a:solidFill>
                <a:latin typeface="Arial"/>
                <a:cs typeface="Arial"/>
              </a:rPr>
              <a:t>l’obtention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du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chemeClr val="tx1"/>
                </a:solidFill>
                <a:latin typeface="Arial"/>
                <a:cs typeface="Arial"/>
              </a:rPr>
              <a:t>diplôme</a:t>
            </a:r>
            <a:r>
              <a:rPr sz="1600" b="1" i="1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i="1" spc="-25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endParaRPr sz="1600" b="1" i="1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Diplôme</a:t>
            </a:r>
            <a:r>
              <a:rPr sz="1200" b="1" spc="-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National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d’Ingénieur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en</a:t>
            </a:r>
            <a:r>
              <a:rPr sz="1200" b="1" spc="-4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Informatique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endParaRPr lang="en-GB" sz="1200" b="1" spc="-35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2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(</a:t>
            </a:r>
            <a:r>
              <a:rPr sz="12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Spécialité:</a:t>
            </a:r>
            <a:r>
              <a:rPr sz="1200" b="1" spc="-35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sz="1200" b="1" spc="-1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ISIAD)</a:t>
            </a:r>
            <a:endParaRPr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164" y="179712"/>
            <a:ext cx="1018677" cy="6044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36115" y="3313299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Times New Roman"/>
                <a:cs typeface="Times New Roman"/>
              </a:rPr>
              <a:t>Réalisé</a:t>
            </a:r>
            <a:r>
              <a:rPr sz="1800" b="1" spc="-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8000"/>
                </a:solidFill>
                <a:latin typeface="Times New Roman"/>
                <a:cs typeface="Times New Roman"/>
              </a:rPr>
              <a:t>par: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2041" y="3287899"/>
            <a:ext cx="20239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Helmi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HAMDI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8221" y="4762315"/>
            <a:ext cx="2210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Année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err="1">
                <a:solidFill>
                  <a:srgbClr val="11496E"/>
                </a:solidFill>
                <a:latin typeface="Arial"/>
                <a:cs typeface="Arial"/>
              </a:rPr>
              <a:t>Universitaire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dirty="0">
                <a:solidFill>
                  <a:srgbClr val="11496E"/>
                </a:solidFill>
                <a:latin typeface="Arial"/>
                <a:cs typeface="Arial"/>
              </a:rPr>
              <a:t>3</a:t>
            </a:r>
            <a:r>
              <a:rPr sz="1200" spc="-30" dirty="0" smtClean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-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spc="-2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spc="-20" dirty="0">
                <a:solidFill>
                  <a:srgbClr val="11496E"/>
                </a:solidFill>
                <a:latin typeface="Arial"/>
                <a:cs typeface="Arial"/>
              </a:rPr>
              <a:t>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3816474"/>
            <a:ext cx="2895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Encadrant </a:t>
            </a:r>
            <a:r>
              <a:rPr sz="1400" b="1" spc="-10" dirty="0" err="1">
                <a:solidFill>
                  <a:srgbClr val="008000"/>
                </a:solidFill>
                <a:latin typeface="Times New Roman"/>
                <a:cs typeface="Times New Roman"/>
              </a:rPr>
              <a:t>académique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lang="en-GB" sz="1400" b="1" spc="-10" dirty="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6788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Mme</a:t>
            </a:r>
            <a:r>
              <a:rPr sz="1400" b="1" dirty="0">
                <a:solidFill>
                  <a:srgbClr val="11496E"/>
                </a:solidFill>
                <a:latin typeface="Times New Roman"/>
                <a:cs typeface="Times New Roman"/>
              </a:rPr>
              <a:t>.</a:t>
            </a:r>
            <a:r>
              <a:rPr sz="1400" b="1" spc="-30" dirty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sz="14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Hanen</a:t>
            </a:r>
            <a:r>
              <a:rPr lang="en-GB" sz="1400" b="1" spc="-1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BOUHADDA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657" y="3939017"/>
            <a:ext cx="30088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Encadrant</a:t>
            </a:r>
            <a:r>
              <a:rPr lang="en-GB"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professionnel</a:t>
            </a:r>
            <a:r>
              <a:rPr lang="en-GB"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400" dirty="0">
              <a:latin typeface="Times New Roman"/>
              <a:cs typeface="Times New Roman"/>
            </a:endParaRPr>
          </a:p>
          <a:p>
            <a:pPr marL="10344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Mr.</a:t>
            </a:r>
            <a:r>
              <a:rPr lang="en-GB"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Fares SGHAIER</a:t>
            </a:r>
          </a:p>
          <a:p>
            <a:pPr marL="1034415">
              <a:lnSpc>
                <a:spcPct val="100000"/>
              </a:lnSpc>
            </a:pPr>
            <a:r>
              <a:rPr lang="en-GB" sz="1400" b="1" spc="-40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Mme.Nourchen</a:t>
            </a:r>
            <a:r>
              <a:rPr lang="en-GB"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MEZNI</a:t>
            </a:r>
            <a:r>
              <a:rPr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5587"/>
            <a:ext cx="2257023" cy="560502"/>
          </a:xfrm>
          <a:prstGeom prst="rect">
            <a:avLst/>
          </a:prstGeom>
        </p:spPr>
      </p:pic>
      <p:sp>
        <p:nvSpPr>
          <p:cNvPr id="16" name="object 4"/>
          <p:cNvSpPr txBox="1"/>
          <p:nvPr/>
        </p:nvSpPr>
        <p:spPr>
          <a:xfrm>
            <a:off x="903926" y="2134084"/>
            <a:ext cx="74730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fr-FR" sz="2000" i="1" dirty="0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Création d'un système complet de gestion de données et d'interface utilisateur pour les experts travaillant sur la plateforme E-</a:t>
            </a:r>
            <a:r>
              <a:rPr lang="fr-FR" sz="2000" i="1" dirty="0" err="1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Tafakna</a:t>
            </a:r>
            <a:r>
              <a:rPr lang="fr-FR" sz="2000" i="1" dirty="0" smtClean="0">
                <a:solidFill>
                  <a:schemeClr val="tx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endParaRPr sz="2000" i="1" dirty="0">
              <a:solidFill>
                <a:schemeClr val="tx2">
                  <a:lumMod val="75000"/>
                </a:schemeClr>
              </a:solidFill>
              <a:latin typeface="Bahnschrift Light Condensed" panose="020B0502040204020203" pitchFamily="34" charset="0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2544185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err="1" smtClean="0"/>
              <a:t>L’équipe</a:t>
            </a:r>
            <a:r>
              <a:rPr lang="en-GB" dirty="0" smtClean="0"/>
              <a:t> :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8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7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198" y="896136"/>
            <a:ext cx="1212700" cy="1080056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830152"/>
            <a:ext cx="1112649" cy="1146040"/>
          </a:xfrm>
          <a:prstGeom prst="rect">
            <a:avLst/>
          </a:prstGeom>
        </p:spPr>
      </p:pic>
      <p:pic>
        <p:nvPicPr>
          <p:cNvPr id="1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6365" y="266988"/>
            <a:ext cx="2141537" cy="2180852"/>
          </a:xfrm>
          <a:prstGeom prst="rect">
            <a:avLst/>
          </a:prstGeom>
        </p:spPr>
      </p:pic>
      <p:pic>
        <p:nvPicPr>
          <p:cNvPr id="11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2612" y="228640"/>
            <a:ext cx="2211715" cy="2257548"/>
          </a:xfrm>
          <a:prstGeom prst="rect">
            <a:avLst/>
          </a:prstGeom>
        </p:spPr>
      </p:pic>
      <p:grpSp>
        <p:nvGrpSpPr>
          <p:cNvPr id="12" name="object 16"/>
          <p:cNvGrpSpPr/>
          <p:nvPr/>
        </p:nvGrpSpPr>
        <p:grpSpPr>
          <a:xfrm>
            <a:off x="34163" y="2534015"/>
            <a:ext cx="6804846" cy="2207347"/>
            <a:chOff x="5290657" y="5220522"/>
            <a:chExt cx="12177978" cy="4222089"/>
          </a:xfrm>
        </p:grpSpPr>
        <p:pic>
          <p:nvPicPr>
            <p:cNvPr id="13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0657" y="5327813"/>
              <a:ext cx="4114799" cy="4114798"/>
            </a:xfrm>
            <a:prstGeom prst="rect">
              <a:avLst/>
            </a:prstGeom>
          </p:spPr>
        </p:pic>
        <p:pic>
          <p:nvPicPr>
            <p:cNvPr id="14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2714" y="5327812"/>
              <a:ext cx="4010009" cy="4010009"/>
            </a:xfrm>
            <a:prstGeom prst="rect">
              <a:avLst/>
            </a:prstGeom>
          </p:spPr>
        </p:pic>
        <p:pic>
          <p:nvPicPr>
            <p:cNvPr id="15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837" y="5220522"/>
              <a:ext cx="4114798" cy="4114799"/>
            </a:xfrm>
            <a:prstGeom prst="rect">
              <a:avLst/>
            </a:prstGeom>
          </p:spPr>
        </p:pic>
      </p:grpSp>
      <p:sp>
        <p:nvSpPr>
          <p:cNvPr id="24" name="object 2"/>
          <p:cNvSpPr txBox="1">
            <a:spLocks/>
          </p:cNvSpPr>
          <p:nvPr/>
        </p:nvSpPr>
        <p:spPr>
          <a:xfrm>
            <a:off x="4220896" y="1976192"/>
            <a:ext cx="2895600" cy="94329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Ala </a:t>
            </a:r>
            <a:r>
              <a:rPr lang="en-GB" sz="2000" spc="-10" dirty="0" err="1" smtClean="0">
                <a:solidFill>
                  <a:srgbClr val="0070C0"/>
                </a:solidFill>
              </a:rPr>
              <a:t>Bahri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AI</a:t>
            </a: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Chercheur</a:t>
            </a:r>
            <a:r>
              <a:rPr lang="en-GB" sz="1400" b="0" spc="-10" dirty="0" smtClean="0">
                <a:solidFill>
                  <a:schemeClr val="tx1"/>
                </a:solidFill>
              </a:rPr>
              <a:t>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en</a:t>
            </a:r>
            <a:r>
              <a:rPr lang="en-GB" sz="1400" b="0" spc="-10" dirty="0" smtClean="0">
                <a:solidFill>
                  <a:schemeClr val="tx1"/>
                </a:solidFill>
              </a:rPr>
              <a:t> intelligence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artificielle</a:t>
            </a:r>
            <a:endParaRPr lang="en-GB" sz="1400" b="0" spc="-10" dirty="0" smtClean="0">
              <a:solidFill>
                <a:schemeClr val="tx1"/>
              </a:solidFill>
            </a:endParaRPr>
          </a:p>
        </p:txBody>
      </p:sp>
      <p:sp>
        <p:nvSpPr>
          <p:cNvPr id="26" name="object 2"/>
          <p:cNvSpPr txBox="1">
            <a:spLocks/>
          </p:cNvSpPr>
          <p:nvPr/>
        </p:nvSpPr>
        <p:spPr>
          <a:xfrm>
            <a:off x="2257137" y="1976625"/>
            <a:ext cx="1926298" cy="94329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Fares </a:t>
            </a:r>
            <a:r>
              <a:rPr lang="en-GB" sz="2000" spc="-10" dirty="0" err="1" smtClean="0">
                <a:solidFill>
                  <a:srgbClr val="0070C0"/>
                </a:solidFill>
              </a:rPr>
              <a:t>Sghaier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Ingénieur</a:t>
            </a:r>
            <a:endParaRPr lang="en-GB" sz="1400" b="0" spc="-10" dirty="0" smtClean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34162" y="1976625"/>
            <a:ext cx="2013026" cy="1158739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Norchen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Mezni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CEO &amp; </a:t>
            </a:r>
            <a:r>
              <a:rPr lang="en-GB" sz="1400" b="0" spc="-10" dirty="0" err="1" smtClean="0">
                <a:solidFill>
                  <a:schemeClr val="tx1"/>
                </a:solidFill>
              </a:rPr>
              <a:t>Fondatrice</a:t>
            </a:r>
            <a:r>
              <a:rPr lang="en-GB" sz="1400" b="0" spc="-10" dirty="0" smtClean="0">
                <a:solidFill>
                  <a:schemeClr val="tx1"/>
                </a:solidFill>
              </a:rPr>
              <a:t> de E-TAFAKNA</a:t>
            </a:r>
          </a:p>
          <a:p>
            <a:pPr marL="210185" algn="ctr">
              <a:spcBef>
                <a:spcPts val="100"/>
              </a:spcBef>
            </a:pPr>
            <a:endParaRPr lang="en-GB" sz="1400" b="0" spc="-10" dirty="0" smtClean="0">
              <a:solidFill>
                <a:schemeClr val="tx1"/>
              </a:solidFill>
            </a:endParaRPr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7088078" y="1999774"/>
            <a:ext cx="1824998" cy="93047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Wijden</a:t>
            </a:r>
            <a:r>
              <a:rPr lang="en-GB" sz="2000" spc="-10" dirty="0" smtClean="0">
                <a:solidFill>
                  <a:srgbClr val="0070C0"/>
                </a:solidFill>
              </a:rPr>
              <a:t> Yazidi</a:t>
            </a: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</a:p>
        </p:txBody>
      </p:sp>
      <p:sp>
        <p:nvSpPr>
          <p:cNvPr id="29" name="object 2"/>
          <p:cNvSpPr txBox="1">
            <a:spLocks/>
          </p:cNvSpPr>
          <p:nvPr/>
        </p:nvSpPr>
        <p:spPr>
          <a:xfrm>
            <a:off x="143087" y="4058166"/>
            <a:ext cx="1749546" cy="715028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Nour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Jebali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Account Manager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2286629" y="4134636"/>
            <a:ext cx="1867314" cy="93047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Wided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Gharbi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 smtClean="0">
                <a:solidFill>
                  <a:schemeClr val="tx1"/>
                </a:solidFill>
              </a:rPr>
              <a:t>Développeur</a:t>
            </a:r>
            <a:r>
              <a:rPr lang="en-GB" sz="1400" b="0" spc="-10" dirty="0" smtClean="0">
                <a:solidFill>
                  <a:schemeClr val="tx1"/>
                </a:solidFill>
              </a:rPr>
              <a:t> Full Stack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sp>
        <p:nvSpPr>
          <p:cNvPr id="31" name="object 2"/>
          <p:cNvSpPr txBox="1">
            <a:spLocks/>
          </p:cNvSpPr>
          <p:nvPr/>
        </p:nvSpPr>
        <p:spPr>
          <a:xfrm>
            <a:off x="4613351" y="4160073"/>
            <a:ext cx="1749546" cy="715028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smtClean="0">
                <a:solidFill>
                  <a:srgbClr val="0070C0"/>
                </a:solidFill>
              </a:rPr>
              <a:t>Ghazi </a:t>
            </a:r>
            <a:r>
              <a:rPr lang="en-GB" sz="2000" spc="-10" dirty="0" err="1" smtClean="0">
                <a:solidFill>
                  <a:srgbClr val="0070C0"/>
                </a:solidFill>
              </a:rPr>
              <a:t>Rebhi</a:t>
            </a:r>
            <a:endParaRPr lang="en-GB" sz="1400" b="0" spc="-10" dirty="0">
              <a:solidFill>
                <a:schemeClr val="tx1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smtClean="0">
                <a:solidFill>
                  <a:schemeClr val="tx1"/>
                </a:solidFill>
              </a:rPr>
              <a:t>Community Manager</a:t>
            </a:r>
            <a:endParaRPr lang="en-GB" sz="2000" spc="-10" dirty="0" smtClean="0">
              <a:solidFill>
                <a:srgbClr val="0070C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88" y="3063074"/>
            <a:ext cx="1071562" cy="1071562"/>
          </a:xfrm>
          <a:prstGeom prst="rect">
            <a:avLst/>
          </a:prstGeom>
        </p:spPr>
      </p:pic>
      <p:sp>
        <p:nvSpPr>
          <p:cNvPr id="36" name="object 2"/>
          <p:cNvSpPr txBox="1">
            <a:spLocks/>
          </p:cNvSpPr>
          <p:nvPr/>
        </p:nvSpPr>
        <p:spPr>
          <a:xfrm>
            <a:off x="7058043" y="4134636"/>
            <a:ext cx="1749546" cy="1158739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 algn="ctr">
              <a:spcBef>
                <a:spcPts val="100"/>
              </a:spcBef>
            </a:pPr>
            <a:r>
              <a:rPr lang="en-GB" sz="2000" spc="-10" dirty="0" err="1" smtClean="0">
                <a:solidFill>
                  <a:srgbClr val="0070C0"/>
                </a:solidFill>
              </a:rPr>
              <a:t>Helmi</a:t>
            </a:r>
            <a:r>
              <a:rPr lang="en-GB" sz="2000" spc="-10" dirty="0" smtClean="0">
                <a:solidFill>
                  <a:srgbClr val="0070C0"/>
                </a:solidFill>
              </a:rPr>
              <a:t> </a:t>
            </a:r>
            <a:r>
              <a:rPr lang="en-GB" sz="2000" spc="-10" dirty="0" err="1" smtClean="0">
                <a:solidFill>
                  <a:srgbClr val="0070C0"/>
                </a:solidFill>
              </a:rPr>
              <a:t>Hamdi</a:t>
            </a:r>
            <a:endParaRPr lang="en-GB" sz="2000" spc="-10" dirty="0" smtClean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r>
              <a:rPr lang="en-GB" sz="1400" b="0" spc="-10" dirty="0" err="1">
                <a:solidFill>
                  <a:schemeClr val="tx1"/>
                </a:solidFill>
              </a:rPr>
              <a:t>Développeur</a:t>
            </a:r>
            <a:r>
              <a:rPr lang="en-GB" sz="1400" b="0" spc="-10" dirty="0">
                <a:solidFill>
                  <a:schemeClr val="tx1"/>
                </a:solidFill>
              </a:rPr>
              <a:t> Full Stack</a:t>
            </a:r>
            <a:endParaRPr lang="en-GB" sz="2000" spc="-10" dirty="0">
              <a:solidFill>
                <a:srgbClr val="0070C0"/>
              </a:solidFill>
            </a:endParaRPr>
          </a:p>
          <a:p>
            <a:pPr marL="210185" algn="ctr">
              <a:spcBef>
                <a:spcPts val="100"/>
              </a:spcBef>
            </a:pPr>
            <a:endParaRPr lang="en-GB" sz="1400" b="0" spc="-1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9141" y="1888808"/>
            <a:ext cx="3879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Problématique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11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39991" y="2919944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302724" y="576023"/>
                </a:moveTo>
                <a:lnTo>
                  <a:pt x="273249" y="576023"/>
                </a:lnTo>
                <a:lnTo>
                  <a:pt x="229999" y="570498"/>
                </a:lnTo>
                <a:lnTo>
                  <a:pt x="188599" y="558548"/>
                </a:lnTo>
                <a:lnTo>
                  <a:pt x="138899" y="534623"/>
                </a:lnTo>
                <a:lnTo>
                  <a:pt x="104874" y="510698"/>
                </a:lnTo>
                <a:lnTo>
                  <a:pt x="74524" y="481249"/>
                </a:lnTo>
                <a:lnTo>
                  <a:pt x="48749" y="449024"/>
                </a:lnTo>
                <a:lnTo>
                  <a:pt x="28499" y="413149"/>
                </a:lnTo>
                <a:lnTo>
                  <a:pt x="12824" y="373599"/>
                </a:lnTo>
                <a:lnTo>
                  <a:pt x="9174" y="359774"/>
                </a:lnTo>
                <a:lnTo>
                  <a:pt x="5499" y="345974"/>
                </a:lnTo>
                <a:lnTo>
                  <a:pt x="3649" y="332199"/>
                </a:lnTo>
                <a:lnTo>
                  <a:pt x="1799" y="317449"/>
                </a:lnTo>
                <a:lnTo>
                  <a:pt x="0" y="302724"/>
                </a:lnTo>
                <a:lnTo>
                  <a:pt x="113" y="272374"/>
                </a:lnTo>
                <a:lnTo>
                  <a:pt x="5499" y="230049"/>
                </a:lnTo>
                <a:lnTo>
                  <a:pt x="17474" y="188649"/>
                </a:lnTo>
                <a:lnTo>
                  <a:pt x="41399" y="138949"/>
                </a:lnTo>
                <a:lnTo>
                  <a:pt x="65324" y="104899"/>
                </a:lnTo>
                <a:lnTo>
                  <a:pt x="94749" y="74524"/>
                </a:lnTo>
                <a:lnTo>
                  <a:pt x="126949" y="48749"/>
                </a:lnTo>
                <a:lnTo>
                  <a:pt x="162824" y="28524"/>
                </a:lnTo>
                <a:lnTo>
                  <a:pt x="202424" y="12899"/>
                </a:lnTo>
                <a:lnTo>
                  <a:pt x="273249" y="0"/>
                </a:lnTo>
                <a:lnTo>
                  <a:pt x="302724" y="0"/>
                </a:lnTo>
                <a:lnTo>
                  <a:pt x="345974" y="5499"/>
                </a:lnTo>
                <a:lnTo>
                  <a:pt x="387374" y="17474"/>
                </a:lnTo>
                <a:lnTo>
                  <a:pt x="437074" y="41399"/>
                </a:lnTo>
                <a:lnTo>
                  <a:pt x="471099" y="65324"/>
                </a:lnTo>
                <a:lnTo>
                  <a:pt x="501449" y="94749"/>
                </a:lnTo>
                <a:lnTo>
                  <a:pt x="527223" y="126974"/>
                </a:lnTo>
                <a:lnTo>
                  <a:pt x="547448" y="162874"/>
                </a:lnTo>
                <a:lnTo>
                  <a:pt x="563098" y="202424"/>
                </a:lnTo>
                <a:lnTo>
                  <a:pt x="572323" y="243849"/>
                </a:lnTo>
                <a:lnTo>
                  <a:pt x="573941" y="256724"/>
                </a:lnTo>
                <a:lnTo>
                  <a:pt x="170199" y="256724"/>
                </a:lnTo>
                <a:lnTo>
                  <a:pt x="163774" y="257624"/>
                </a:lnTo>
                <a:lnTo>
                  <a:pt x="137099" y="292599"/>
                </a:lnTo>
                <a:lnTo>
                  <a:pt x="137999" y="299974"/>
                </a:lnTo>
                <a:lnTo>
                  <a:pt x="170199" y="328499"/>
                </a:lnTo>
                <a:lnTo>
                  <a:pt x="572787" y="328499"/>
                </a:lnTo>
                <a:lnTo>
                  <a:pt x="572323" y="332199"/>
                </a:lnTo>
                <a:lnTo>
                  <a:pt x="570473" y="345974"/>
                </a:lnTo>
                <a:lnTo>
                  <a:pt x="566773" y="359774"/>
                </a:lnTo>
                <a:lnTo>
                  <a:pt x="563098" y="373599"/>
                </a:lnTo>
                <a:lnTo>
                  <a:pt x="558498" y="387374"/>
                </a:lnTo>
                <a:lnTo>
                  <a:pt x="554960" y="395674"/>
                </a:lnTo>
                <a:lnTo>
                  <a:pt x="437074" y="395674"/>
                </a:lnTo>
                <a:lnTo>
                  <a:pt x="433374" y="396574"/>
                </a:lnTo>
                <a:lnTo>
                  <a:pt x="282449" y="443524"/>
                </a:lnTo>
                <a:lnTo>
                  <a:pt x="278799" y="444424"/>
                </a:lnTo>
                <a:lnTo>
                  <a:pt x="275999" y="447224"/>
                </a:lnTo>
                <a:lnTo>
                  <a:pt x="273249" y="449024"/>
                </a:lnTo>
                <a:lnTo>
                  <a:pt x="271399" y="452724"/>
                </a:lnTo>
                <a:lnTo>
                  <a:pt x="270499" y="455474"/>
                </a:lnTo>
                <a:lnTo>
                  <a:pt x="269599" y="459149"/>
                </a:lnTo>
                <a:lnTo>
                  <a:pt x="269599" y="462849"/>
                </a:lnTo>
                <a:lnTo>
                  <a:pt x="287974" y="479399"/>
                </a:lnTo>
                <a:lnTo>
                  <a:pt x="503134" y="479399"/>
                </a:lnTo>
                <a:lnTo>
                  <a:pt x="501449" y="481249"/>
                </a:lnTo>
                <a:lnTo>
                  <a:pt x="471099" y="510698"/>
                </a:lnTo>
                <a:lnTo>
                  <a:pt x="437074" y="534623"/>
                </a:lnTo>
                <a:lnTo>
                  <a:pt x="387374" y="558548"/>
                </a:lnTo>
                <a:lnTo>
                  <a:pt x="345974" y="570498"/>
                </a:lnTo>
                <a:lnTo>
                  <a:pt x="302724" y="576023"/>
                </a:lnTo>
                <a:close/>
              </a:path>
              <a:path w="576579" h="576579">
                <a:moveTo>
                  <a:pt x="405749" y="328499"/>
                </a:moveTo>
                <a:lnTo>
                  <a:pt x="170199" y="328499"/>
                </a:lnTo>
                <a:lnTo>
                  <a:pt x="176649" y="327599"/>
                </a:lnTo>
                <a:lnTo>
                  <a:pt x="183099" y="325749"/>
                </a:lnTo>
                <a:lnTo>
                  <a:pt x="203324" y="292599"/>
                </a:lnTo>
                <a:lnTo>
                  <a:pt x="202424" y="285249"/>
                </a:lnTo>
                <a:lnTo>
                  <a:pt x="170199" y="256724"/>
                </a:lnTo>
                <a:lnTo>
                  <a:pt x="405749" y="256724"/>
                </a:lnTo>
                <a:lnTo>
                  <a:pt x="399324" y="257624"/>
                </a:lnTo>
                <a:lnTo>
                  <a:pt x="392874" y="259474"/>
                </a:lnTo>
                <a:lnTo>
                  <a:pt x="387374" y="263174"/>
                </a:lnTo>
                <a:lnTo>
                  <a:pt x="381824" y="266849"/>
                </a:lnTo>
                <a:lnTo>
                  <a:pt x="378149" y="272374"/>
                </a:lnTo>
                <a:lnTo>
                  <a:pt x="375399" y="278799"/>
                </a:lnTo>
                <a:lnTo>
                  <a:pt x="373549" y="285249"/>
                </a:lnTo>
                <a:lnTo>
                  <a:pt x="372649" y="292599"/>
                </a:lnTo>
                <a:lnTo>
                  <a:pt x="373549" y="299974"/>
                </a:lnTo>
                <a:lnTo>
                  <a:pt x="375399" y="306424"/>
                </a:lnTo>
                <a:lnTo>
                  <a:pt x="378149" y="312874"/>
                </a:lnTo>
                <a:lnTo>
                  <a:pt x="381824" y="318374"/>
                </a:lnTo>
                <a:lnTo>
                  <a:pt x="387374" y="322049"/>
                </a:lnTo>
                <a:lnTo>
                  <a:pt x="392874" y="325749"/>
                </a:lnTo>
                <a:lnTo>
                  <a:pt x="399324" y="327599"/>
                </a:lnTo>
                <a:lnTo>
                  <a:pt x="405749" y="328499"/>
                </a:lnTo>
                <a:close/>
              </a:path>
              <a:path w="576579" h="576579">
                <a:moveTo>
                  <a:pt x="572787" y="328499"/>
                </a:moveTo>
                <a:lnTo>
                  <a:pt x="405749" y="328499"/>
                </a:lnTo>
                <a:lnTo>
                  <a:pt x="412199" y="327599"/>
                </a:lnTo>
                <a:lnTo>
                  <a:pt x="418649" y="325749"/>
                </a:lnTo>
                <a:lnTo>
                  <a:pt x="438874" y="292599"/>
                </a:lnTo>
                <a:lnTo>
                  <a:pt x="437974" y="285249"/>
                </a:lnTo>
                <a:lnTo>
                  <a:pt x="405749" y="256724"/>
                </a:lnTo>
                <a:lnTo>
                  <a:pt x="573941" y="256724"/>
                </a:lnTo>
                <a:lnTo>
                  <a:pt x="575860" y="272374"/>
                </a:lnTo>
                <a:lnTo>
                  <a:pt x="575973" y="302724"/>
                </a:lnTo>
                <a:lnTo>
                  <a:pt x="574057" y="318374"/>
                </a:lnTo>
                <a:lnTo>
                  <a:pt x="572787" y="328499"/>
                </a:lnTo>
                <a:close/>
              </a:path>
              <a:path w="576579" h="576579">
                <a:moveTo>
                  <a:pt x="503134" y="479399"/>
                </a:moveTo>
                <a:lnTo>
                  <a:pt x="287974" y="479399"/>
                </a:lnTo>
                <a:lnTo>
                  <a:pt x="293524" y="478474"/>
                </a:lnTo>
                <a:lnTo>
                  <a:pt x="444424" y="431549"/>
                </a:lnTo>
                <a:lnTo>
                  <a:pt x="456349" y="419599"/>
                </a:lnTo>
                <a:lnTo>
                  <a:pt x="457299" y="415899"/>
                </a:lnTo>
                <a:lnTo>
                  <a:pt x="457299" y="412224"/>
                </a:lnTo>
                <a:lnTo>
                  <a:pt x="456349" y="408549"/>
                </a:lnTo>
                <a:lnTo>
                  <a:pt x="440724" y="395674"/>
                </a:lnTo>
                <a:lnTo>
                  <a:pt x="554960" y="395674"/>
                </a:lnTo>
                <a:lnTo>
                  <a:pt x="534573" y="437074"/>
                </a:lnTo>
                <a:lnTo>
                  <a:pt x="510648" y="471149"/>
                </a:lnTo>
                <a:lnTo>
                  <a:pt x="503134" y="479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259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Problématique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12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2953" y="767890"/>
            <a:ext cx="241617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095" marR="23495" indent="-47498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Manque</a:t>
            </a:r>
            <a:r>
              <a:rPr sz="1400" spc="-2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des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tableaux</a:t>
            </a:r>
            <a:r>
              <a:rPr sz="1400" spc="-1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de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20" dirty="0" err="1">
                <a:solidFill>
                  <a:srgbClr val="176293"/>
                </a:solidFill>
                <a:latin typeface="Arial"/>
                <a:cs typeface="Arial"/>
              </a:rPr>
              <a:t>bord</a:t>
            </a:r>
            <a:r>
              <a:rPr sz="1400" spc="-2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949" y="704133"/>
            <a:ext cx="164655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Données</a:t>
            </a:r>
            <a:r>
              <a:rPr sz="1400" spc="-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dispersées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50" dirty="0" smtClean="0">
                <a:solidFill>
                  <a:srgbClr val="176293"/>
                </a:solidFill>
                <a:latin typeface="Arial"/>
                <a:cs typeface="Arial"/>
              </a:rPr>
              <a:t>+</a:t>
            </a:r>
            <a:endParaRPr lang="en-GB"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Non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organisées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056" y="3134834"/>
            <a:ext cx="22091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 marR="5080" indent="-72644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Mauvaise</a:t>
            </a:r>
            <a:r>
              <a:rPr sz="1400" spc="-5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76293"/>
                </a:solidFill>
                <a:latin typeface="Arial"/>
                <a:cs typeface="Arial"/>
              </a:rPr>
              <a:t>interprétation</a:t>
            </a:r>
            <a:r>
              <a:rPr sz="1400" spc="-55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76293"/>
                </a:solidFill>
                <a:latin typeface="Arial"/>
                <a:cs typeface="Arial"/>
              </a:rPr>
              <a:t>des </a:t>
            </a:r>
            <a:r>
              <a:rPr sz="1400" spc="-10" dirty="0">
                <a:solidFill>
                  <a:srgbClr val="176293"/>
                </a:solidFill>
                <a:latin typeface="Arial"/>
                <a:cs typeface="Arial"/>
              </a:rPr>
              <a:t>données.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49789" y="4179690"/>
            <a:ext cx="1365757" cy="464820"/>
            <a:chOff x="2908544" y="4080251"/>
            <a:chExt cx="540385" cy="4648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544" y="4080251"/>
              <a:ext cx="539988" cy="4647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8544" y="4097241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10">
                  <a:moveTo>
                    <a:pt x="267624" y="384724"/>
                  </a:moveTo>
                  <a:lnTo>
                    <a:pt x="267624" y="288549"/>
                  </a:lnTo>
                  <a:lnTo>
                    <a:pt x="0" y="288549"/>
                  </a:lnTo>
                  <a:lnTo>
                    <a:pt x="0" y="96174"/>
                  </a:lnTo>
                  <a:lnTo>
                    <a:pt x="267624" y="96174"/>
                  </a:lnTo>
                  <a:lnTo>
                    <a:pt x="267624" y="0"/>
                  </a:lnTo>
                  <a:lnTo>
                    <a:pt x="459974" y="192374"/>
                  </a:lnTo>
                  <a:lnTo>
                    <a:pt x="267624" y="38472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15960" y="751789"/>
            <a:ext cx="211667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 err="1">
                <a:solidFill>
                  <a:srgbClr val="176293"/>
                </a:solidFill>
                <a:latin typeface="Arial"/>
                <a:cs typeface="Arial"/>
              </a:rPr>
              <a:t>Manque</a:t>
            </a:r>
            <a:r>
              <a:rPr sz="1400" spc="-30" dirty="0">
                <a:solidFill>
                  <a:srgbClr val="176293"/>
                </a:solidFill>
                <a:latin typeface="Arial"/>
                <a:cs typeface="Arial"/>
              </a:rPr>
              <a:t> 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de la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planification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 et la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gestion</a:t>
            </a:r>
            <a:r>
              <a:rPr lang="en-GB" sz="1400" dirty="0" smtClean="0">
                <a:solidFill>
                  <a:srgbClr val="176293"/>
                </a:solidFill>
                <a:latin typeface="Arial"/>
                <a:cs typeface="Arial"/>
              </a:rPr>
              <a:t> des </a:t>
            </a:r>
            <a:r>
              <a:rPr lang="en-GB" sz="1400" dirty="0" err="1" smtClean="0">
                <a:solidFill>
                  <a:srgbClr val="176293"/>
                </a:solidFill>
                <a:latin typeface="Arial"/>
                <a:cs typeface="Arial"/>
              </a:rPr>
              <a:t>réunions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248" y="3822767"/>
            <a:ext cx="1242017" cy="117642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628538" y="1378898"/>
            <a:ext cx="2057400" cy="1575622"/>
            <a:chOff x="3976516" y="1923676"/>
            <a:chExt cx="1701800" cy="132651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516" y="2032720"/>
              <a:ext cx="1701746" cy="11081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9941" y="1923676"/>
              <a:ext cx="1326217" cy="1326217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3923917" y="3580017"/>
            <a:ext cx="4751705" cy="1419225"/>
          </a:xfrm>
          <a:custGeom>
            <a:avLst/>
            <a:gdLst/>
            <a:ahLst/>
            <a:cxnLst/>
            <a:rect l="l" t="t" r="r" b="b"/>
            <a:pathLst>
              <a:path w="4751705" h="1419225">
                <a:moveTo>
                  <a:pt x="0" y="236524"/>
                </a:moveTo>
                <a:lnTo>
                  <a:pt x="4805" y="188857"/>
                </a:lnTo>
                <a:lnTo>
                  <a:pt x="18588" y="144460"/>
                </a:lnTo>
                <a:lnTo>
                  <a:pt x="40397" y="104283"/>
                </a:lnTo>
                <a:lnTo>
                  <a:pt x="69281" y="69277"/>
                </a:lnTo>
                <a:lnTo>
                  <a:pt x="104289" y="40395"/>
                </a:lnTo>
                <a:lnTo>
                  <a:pt x="144470" y="18587"/>
                </a:lnTo>
                <a:lnTo>
                  <a:pt x="188874" y="4805"/>
                </a:lnTo>
                <a:lnTo>
                  <a:pt x="236549" y="0"/>
                </a:lnTo>
                <a:lnTo>
                  <a:pt x="4514665" y="0"/>
                </a:lnTo>
                <a:lnTo>
                  <a:pt x="4561024" y="4587"/>
                </a:lnTo>
                <a:lnTo>
                  <a:pt x="4605181" y="18006"/>
                </a:lnTo>
                <a:lnTo>
                  <a:pt x="4645893" y="39740"/>
                </a:lnTo>
                <a:lnTo>
                  <a:pt x="4681915" y="69274"/>
                </a:lnTo>
                <a:lnTo>
                  <a:pt x="4711464" y="105297"/>
                </a:lnTo>
                <a:lnTo>
                  <a:pt x="4733206" y="146009"/>
                </a:lnTo>
                <a:lnTo>
                  <a:pt x="4746627" y="190166"/>
                </a:lnTo>
                <a:lnTo>
                  <a:pt x="4751215" y="236524"/>
                </a:lnTo>
                <a:lnTo>
                  <a:pt x="4751215" y="1182647"/>
                </a:lnTo>
                <a:lnTo>
                  <a:pt x="4746409" y="1230314"/>
                </a:lnTo>
                <a:lnTo>
                  <a:pt x="4732627" y="1274711"/>
                </a:lnTo>
                <a:lnTo>
                  <a:pt x="4710818" y="1314888"/>
                </a:lnTo>
                <a:lnTo>
                  <a:pt x="4681934" y="1349894"/>
                </a:lnTo>
                <a:lnTo>
                  <a:pt x="4646926" y="1378776"/>
                </a:lnTo>
                <a:lnTo>
                  <a:pt x="4606744" y="1400584"/>
                </a:lnTo>
                <a:lnTo>
                  <a:pt x="4562340" y="1414366"/>
                </a:lnTo>
                <a:lnTo>
                  <a:pt x="4514665" y="1419172"/>
                </a:lnTo>
                <a:lnTo>
                  <a:pt x="236549" y="1419172"/>
                </a:lnTo>
                <a:lnTo>
                  <a:pt x="188874" y="1414366"/>
                </a:lnTo>
                <a:lnTo>
                  <a:pt x="144470" y="1400584"/>
                </a:lnTo>
                <a:lnTo>
                  <a:pt x="104289" y="1378776"/>
                </a:lnTo>
                <a:lnTo>
                  <a:pt x="69281" y="1349894"/>
                </a:lnTo>
                <a:lnTo>
                  <a:pt x="40397" y="1314888"/>
                </a:lnTo>
                <a:lnTo>
                  <a:pt x="18588" y="1274711"/>
                </a:lnTo>
                <a:lnTo>
                  <a:pt x="4805" y="1230314"/>
                </a:lnTo>
                <a:lnTo>
                  <a:pt x="0" y="1182647"/>
                </a:lnTo>
                <a:lnTo>
                  <a:pt x="0" y="236524"/>
                </a:lnTo>
                <a:close/>
              </a:path>
            </a:pathLst>
          </a:custGeom>
          <a:ln w="25399">
            <a:solidFill>
              <a:srgbClr val="B50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56815" y="3672300"/>
            <a:ext cx="445389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Nécessité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création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le</a:t>
            </a:r>
            <a:r>
              <a:rPr sz="1500" b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B5013D"/>
                </a:solidFill>
                <a:latin typeface="Arial"/>
                <a:cs typeface="Arial"/>
              </a:rPr>
              <a:t>développement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d’une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solution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pour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l’amélioration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spc="5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B5013D"/>
                </a:solidFill>
                <a:latin typeface="Arial"/>
                <a:cs typeface="Arial"/>
              </a:rPr>
              <a:t>visibilité </a:t>
            </a:r>
            <a:r>
              <a:rPr sz="1500" b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spc="4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lang="en-GB" sz="1500" b="1" dirty="0" smtClean="0">
                <a:solidFill>
                  <a:srgbClr val="B5013D"/>
                </a:solidFill>
                <a:latin typeface="Arial"/>
                <a:cs typeface="Arial"/>
              </a:rPr>
              <a:t>la </a:t>
            </a:r>
            <a:r>
              <a:rPr lang="en-GB" sz="1500" b="1" dirty="0" err="1" smtClean="0">
                <a:solidFill>
                  <a:srgbClr val="B5013D"/>
                </a:solidFill>
                <a:latin typeface="Arial"/>
                <a:cs typeface="Arial"/>
              </a:rPr>
              <a:t>planification</a:t>
            </a:r>
            <a:r>
              <a:rPr lang="en-GB" sz="1500" b="1" dirty="0" smtClean="0">
                <a:solidFill>
                  <a:srgbClr val="B5013D"/>
                </a:solidFill>
                <a:latin typeface="Arial"/>
                <a:cs typeface="Arial"/>
              </a:rPr>
              <a:t> des </a:t>
            </a:r>
            <a:r>
              <a:rPr lang="en-GB" sz="1500" b="1" dirty="0" err="1" smtClean="0">
                <a:solidFill>
                  <a:srgbClr val="B5013D"/>
                </a:solidFill>
                <a:latin typeface="Arial"/>
                <a:cs typeface="Arial"/>
              </a:rPr>
              <a:t>réunions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24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694" y="1727647"/>
            <a:ext cx="1076237" cy="1131448"/>
          </a:xfrm>
          <a:prstGeom prst="rect">
            <a:avLst/>
          </a:prstGeom>
        </p:spPr>
      </p:pic>
      <p:pic>
        <p:nvPicPr>
          <p:cNvPr id="27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606" y="1537201"/>
            <a:ext cx="1631526" cy="15751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28" y="1287783"/>
            <a:ext cx="1931954" cy="1629135"/>
          </a:xfrm>
          <a:prstGeom prst="rect">
            <a:avLst/>
          </a:prstGeom>
        </p:spPr>
      </p:pic>
      <p:pic>
        <p:nvPicPr>
          <p:cNvPr id="38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49337" y="1388242"/>
            <a:ext cx="1626285" cy="1617494"/>
          </a:xfrm>
          <a:prstGeom prst="rect">
            <a:avLst/>
          </a:prstGeom>
        </p:spPr>
      </p:pic>
      <p:pic>
        <p:nvPicPr>
          <p:cNvPr id="3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59363" y="4338532"/>
            <a:ext cx="841637" cy="595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5083" y="1888808"/>
            <a:ext cx="2193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Solution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13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2488" y="2859824"/>
            <a:ext cx="422909" cy="688975"/>
          </a:xfrm>
          <a:custGeom>
            <a:avLst/>
            <a:gdLst/>
            <a:ahLst/>
            <a:cxnLst/>
            <a:rect l="l" t="t" r="r" b="b"/>
            <a:pathLst>
              <a:path w="422910" h="688975">
                <a:moveTo>
                  <a:pt x="289217" y="255206"/>
                </a:moveTo>
                <a:lnTo>
                  <a:pt x="264223" y="276225"/>
                </a:lnTo>
                <a:lnTo>
                  <a:pt x="261200" y="278180"/>
                </a:lnTo>
                <a:lnTo>
                  <a:pt x="257225" y="279196"/>
                </a:lnTo>
                <a:lnTo>
                  <a:pt x="254165" y="278180"/>
                </a:lnTo>
                <a:lnTo>
                  <a:pt x="251193" y="276225"/>
                </a:lnTo>
                <a:lnTo>
                  <a:pt x="211150" y="242176"/>
                </a:lnTo>
                <a:lnTo>
                  <a:pt x="171119" y="276225"/>
                </a:lnTo>
                <a:lnTo>
                  <a:pt x="168122" y="278180"/>
                </a:lnTo>
                <a:lnTo>
                  <a:pt x="165150" y="279196"/>
                </a:lnTo>
                <a:lnTo>
                  <a:pt x="161124" y="278180"/>
                </a:lnTo>
                <a:lnTo>
                  <a:pt x="158140" y="276225"/>
                </a:lnTo>
                <a:lnTo>
                  <a:pt x="133096" y="255206"/>
                </a:lnTo>
                <a:lnTo>
                  <a:pt x="187147" y="505345"/>
                </a:lnTo>
                <a:lnTo>
                  <a:pt x="235165" y="505345"/>
                </a:lnTo>
                <a:lnTo>
                  <a:pt x="289217" y="255206"/>
                </a:lnTo>
                <a:close/>
              </a:path>
              <a:path w="422910" h="688975">
                <a:moveTo>
                  <a:pt x="295249" y="639470"/>
                </a:moveTo>
                <a:lnTo>
                  <a:pt x="127127" y="639470"/>
                </a:lnTo>
                <a:lnTo>
                  <a:pt x="127127" y="646480"/>
                </a:lnTo>
                <a:lnTo>
                  <a:pt x="204152" y="687501"/>
                </a:lnTo>
                <a:lnTo>
                  <a:pt x="211150" y="688530"/>
                </a:lnTo>
                <a:lnTo>
                  <a:pt x="218173" y="687501"/>
                </a:lnTo>
                <a:lnTo>
                  <a:pt x="281216" y="666521"/>
                </a:lnTo>
                <a:lnTo>
                  <a:pt x="295249" y="646480"/>
                </a:lnTo>
                <a:lnTo>
                  <a:pt x="295249" y="639470"/>
                </a:lnTo>
                <a:close/>
              </a:path>
              <a:path w="422910" h="688975">
                <a:moveTo>
                  <a:pt x="295249" y="582422"/>
                </a:moveTo>
                <a:lnTo>
                  <a:pt x="127127" y="582422"/>
                </a:lnTo>
                <a:lnTo>
                  <a:pt x="127127" y="619480"/>
                </a:lnTo>
                <a:lnTo>
                  <a:pt x="295249" y="619480"/>
                </a:lnTo>
                <a:lnTo>
                  <a:pt x="295249" y="582422"/>
                </a:lnTo>
                <a:close/>
              </a:path>
              <a:path w="422910" h="688975">
                <a:moveTo>
                  <a:pt x="295249" y="525399"/>
                </a:moveTo>
                <a:lnTo>
                  <a:pt x="127127" y="525399"/>
                </a:lnTo>
                <a:lnTo>
                  <a:pt x="127127" y="562419"/>
                </a:lnTo>
                <a:lnTo>
                  <a:pt x="295249" y="562419"/>
                </a:lnTo>
                <a:lnTo>
                  <a:pt x="295249" y="525399"/>
                </a:lnTo>
                <a:close/>
              </a:path>
              <a:path w="422910" h="688975">
                <a:moveTo>
                  <a:pt x="422300" y="211150"/>
                </a:moveTo>
                <a:lnTo>
                  <a:pt x="417322" y="168122"/>
                </a:lnTo>
                <a:lnTo>
                  <a:pt x="405295" y="129070"/>
                </a:lnTo>
                <a:lnTo>
                  <a:pt x="386295" y="93052"/>
                </a:lnTo>
                <a:lnTo>
                  <a:pt x="360273" y="62026"/>
                </a:lnTo>
                <a:lnTo>
                  <a:pt x="329247" y="36029"/>
                </a:lnTo>
                <a:lnTo>
                  <a:pt x="293217" y="17005"/>
                </a:lnTo>
                <a:lnTo>
                  <a:pt x="253199" y="3975"/>
                </a:lnTo>
                <a:lnTo>
                  <a:pt x="211150" y="0"/>
                </a:lnTo>
                <a:lnTo>
                  <a:pt x="189141" y="977"/>
                </a:lnTo>
                <a:lnTo>
                  <a:pt x="148094" y="10007"/>
                </a:lnTo>
                <a:lnTo>
                  <a:pt x="111099" y="26022"/>
                </a:lnTo>
                <a:lnTo>
                  <a:pt x="77050" y="48031"/>
                </a:lnTo>
                <a:lnTo>
                  <a:pt x="49047" y="77025"/>
                </a:lnTo>
                <a:lnTo>
                  <a:pt x="26022" y="110045"/>
                </a:lnTo>
                <a:lnTo>
                  <a:pt x="9994" y="148082"/>
                </a:lnTo>
                <a:lnTo>
                  <a:pt x="2019" y="189153"/>
                </a:lnTo>
                <a:lnTo>
                  <a:pt x="0" y="211150"/>
                </a:lnTo>
                <a:lnTo>
                  <a:pt x="990" y="222173"/>
                </a:lnTo>
                <a:lnTo>
                  <a:pt x="9994" y="274205"/>
                </a:lnTo>
                <a:lnTo>
                  <a:pt x="26022" y="310222"/>
                </a:lnTo>
                <a:lnTo>
                  <a:pt x="56070" y="358254"/>
                </a:lnTo>
                <a:lnTo>
                  <a:pt x="78066" y="390296"/>
                </a:lnTo>
                <a:lnTo>
                  <a:pt x="98069" y="424307"/>
                </a:lnTo>
                <a:lnTo>
                  <a:pt x="115125" y="462330"/>
                </a:lnTo>
                <a:lnTo>
                  <a:pt x="127127" y="505345"/>
                </a:lnTo>
                <a:lnTo>
                  <a:pt x="167093" y="505345"/>
                </a:lnTo>
                <a:lnTo>
                  <a:pt x="133096" y="348246"/>
                </a:lnTo>
                <a:lnTo>
                  <a:pt x="109093" y="231152"/>
                </a:lnTo>
                <a:lnTo>
                  <a:pt x="109093" y="226148"/>
                </a:lnTo>
                <a:lnTo>
                  <a:pt x="111099" y="222173"/>
                </a:lnTo>
                <a:lnTo>
                  <a:pt x="114096" y="220179"/>
                </a:lnTo>
                <a:lnTo>
                  <a:pt x="118097" y="219151"/>
                </a:lnTo>
                <a:lnTo>
                  <a:pt x="121094" y="219151"/>
                </a:lnTo>
                <a:lnTo>
                  <a:pt x="125095" y="221145"/>
                </a:lnTo>
                <a:lnTo>
                  <a:pt x="165150" y="256171"/>
                </a:lnTo>
                <a:lnTo>
                  <a:pt x="204152" y="221145"/>
                </a:lnTo>
                <a:lnTo>
                  <a:pt x="208165" y="219151"/>
                </a:lnTo>
                <a:lnTo>
                  <a:pt x="214147" y="219151"/>
                </a:lnTo>
                <a:lnTo>
                  <a:pt x="218173" y="221145"/>
                </a:lnTo>
                <a:lnTo>
                  <a:pt x="257225" y="256171"/>
                </a:lnTo>
                <a:lnTo>
                  <a:pt x="297192" y="221145"/>
                </a:lnTo>
                <a:lnTo>
                  <a:pt x="301218" y="219151"/>
                </a:lnTo>
                <a:lnTo>
                  <a:pt x="304215" y="219151"/>
                </a:lnTo>
                <a:lnTo>
                  <a:pt x="308216" y="220179"/>
                </a:lnTo>
                <a:lnTo>
                  <a:pt x="311226" y="222173"/>
                </a:lnTo>
                <a:lnTo>
                  <a:pt x="313220" y="226148"/>
                </a:lnTo>
                <a:lnTo>
                  <a:pt x="313220" y="231152"/>
                </a:lnTo>
                <a:lnTo>
                  <a:pt x="289217" y="348246"/>
                </a:lnTo>
                <a:lnTo>
                  <a:pt x="255193" y="505345"/>
                </a:lnTo>
                <a:lnTo>
                  <a:pt x="295249" y="505345"/>
                </a:lnTo>
                <a:lnTo>
                  <a:pt x="307251" y="462330"/>
                </a:lnTo>
                <a:lnTo>
                  <a:pt x="324243" y="424307"/>
                </a:lnTo>
                <a:lnTo>
                  <a:pt x="344246" y="390296"/>
                </a:lnTo>
                <a:lnTo>
                  <a:pt x="366293" y="358254"/>
                </a:lnTo>
                <a:lnTo>
                  <a:pt x="377266" y="342226"/>
                </a:lnTo>
                <a:lnTo>
                  <a:pt x="405295" y="292201"/>
                </a:lnTo>
                <a:lnTo>
                  <a:pt x="417322" y="254177"/>
                </a:lnTo>
                <a:lnTo>
                  <a:pt x="421322" y="222173"/>
                </a:lnTo>
                <a:lnTo>
                  <a:pt x="422300" y="211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45" y="90484"/>
            <a:ext cx="1470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A6EA1"/>
                </a:solidFill>
                <a:latin typeface="Times New Roman"/>
                <a:cs typeface="Times New Roman"/>
              </a:rPr>
              <a:t>14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8204" y="798497"/>
            <a:ext cx="65871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Développement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d’une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applications web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permettant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aux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avocats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et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comptables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d’accéder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facilement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à des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informations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essentielles</a:t>
            </a: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spc="30" dirty="0" smtClean="0">
                <a:solidFill>
                  <a:srgbClr val="1A6EA1"/>
                </a:solidFill>
                <a:latin typeface="Arial"/>
                <a:cs typeface="Arial"/>
              </a:rPr>
              <a:t>  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9832" y="989790"/>
            <a:ext cx="922183" cy="408622"/>
            <a:chOff x="109832" y="1006025"/>
            <a:chExt cx="549910" cy="474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32" y="1006025"/>
              <a:ext cx="549513" cy="474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95" y="1027785"/>
              <a:ext cx="459988" cy="3847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4595" y="1027785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09">
                  <a:moveTo>
                    <a:pt x="267631" y="384716"/>
                  </a:moveTo>
                  <a:lnTo>
                    <a:pt x="267631" y="288536"/>
                  </a:lnTo>
                  <a:lnTo>
                    <a:pt x="0" y="288536"/>
                  </a:lnTo>
                  <a:lnTo>
                    <a:pt x="0" y="96179"/>
                  </a:lnTo>
                  <a:lnTo>
                    <a:pt x="267631" y="96179"/>
                  </a:lnTo>
                  <a:lnTo>
                    <a:pt x="267631" y="0"/>
                  </a:lnTo>
                  <a:lnTo>
                    <a:pt x="459988" y="192359"/>
                  </a:lnTo>
                  <a:lnTo>
                    <a:pt x="267631" y="384716"/>
                  </a:lnTo>
                  <a:close/>
                </a:path>
              </a:pathLst>
            </a:custGeom>
            <a:ln w="9524">
              <a:solidFill>
                <a:srgbClr val="146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9781" y="1784638"/>
            <a:ext cx="248353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50000"/>
              </a:lnSpc>
              <a:spcBef>
                <a:spcPts val="100"/>
              </a:spcBef>
            </a:pP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Visibilité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globale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détaillée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sur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1A6EA1"/>
                </a:solidFill>
                <a:latin typeface="Arial"/>
                <a:cs typeface="Arial"/>
              </a:rPr>
              <a:t>l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es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 reunions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programmées</a:t>
            </a:r>
            <a:r>
              <a:rPr sz="1400" spc="-10" dirty="0" smtClean="0">
                <a:solidFill>
                  <a:srgbClr val="1A6EA1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309" y="4291287"/>
            <a:ext cx="1030553" cy="6955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9875" y="790538"/>
            <a:ext cx="6793359" cy="732979"/>
          </a:xfrm>
          <a:custGeom>
            <a:avLst/>
            <a:gdLst/>
            <a:ahLst/>
            <a:cxnLst/>
            <a:rect l="l" t="t" r="r" b="b"/>
            <a:pathLst>
              <a:path w="6480809" h="829944">
                <a:moveTo>
                  <a:pt x="0" y="138284"/>
                </a:moveTo>
                <a:lnTo>
                  <a:pt x="7049" y="94576"/>
                </a:lnTo>
                <a:lnTo>
                  <a:pt x="26680" y="56615"/>
                </a:lnTo>
                <a:lnTo>
                  <a:pt x="56615" y="26680"/>
                </a:lnTo>
                <a:lnTo>
                  <a:pt x="94576" y="7049"/>
                </a:lnTo>
                <a:lnTo>
                  <a:pt x="138284" y="0"/>
                </a:lnTo>
                <a:lnTo>
                  <a:pt x="6342412" y="0"/>
                </a:lnTo>
                <a:lnTo>
                  <a:pt x="6395333" y="10525"/>
                </a:lnTo>
                <a:lnTo>
                  <a:pt x="6440212" y="40502"/>
                </a:lnTo>
                <a:lnTo>
                  <a:pt x="6470183" y="85365"/>
                </a:lnTo>
                <a:lnTo>
                  <a:pt x="6480711" y="138284"/>
                </a:lnTo>
                <a:lnTo>
                  <a:pt x="6480711" y="691413"/>
                </a:lnTo>
                <a:lnTo>
                  <a:pt x="6473660" y="735122"/>
                </a:lnTo>
                <a:lnTo>
                  <a:pt x="6454026" y="773082"/>
                </a:lnTo>
                <a:lnTo>
                  <a:pt x="6424087" y="803017"/>
                </a:lnTo>
                <a:lnTo>
                  <a:pt x="6386123" y="822648"/>
                </a:lnTo>
                <a:lnTo>
                  <a:pt x="6342412" y="829698"/>
                </a:lnTo>
                <a:lnTo>
                  <a:pt x="138284" y="829698"/>
                </a:lnTo>
                <a:lnTo>
                  <a:pt x="94576" y="822648"/>
                </a:lnTo>
                <a:lnTo>
                  <a:pt x="56615" y="803017"/>
                </a:lnTo>
                <a:lnTo>
                  <a:pt x="26680" y="773082"/>
                </a:lnTo>
                <a:lnTo>
                  <a:pt x="7049" y="735122"/>
                </a:lnTo>
                <a:lnTo>
                  <a:pt x="0" y="691413"/>
                </a:lnTo>
                <a:lnTo>
                  <a:pt x="0" y="138284"/>
                </a:lnTo>
                <a:close/>
              </a:path>
            </a:pathLst>
          </a:custGeom>
          <a:ln w="25399">
            <a:solidFill>
              <a:srgbClr val="1762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56308" y="1787545"/>
            <a:ext cx="21285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Résultats</a:t>
            </a:r>
            <a:r>
              <a:rPr sz="14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en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temps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réel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disponibilité</a:t>
            </a:r>
            <a:r>
              <a:rPr sz="1400" spc="-3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en</a:t>
            </a:r>
            <a:r>
              <a:rPr sz="14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6EA1"/>
                </a:solidFill>
                <a:latin typeface="Arial"/>
                <a:cs typeface="Arial"/>
              </a:rPr>
              <a:t>tout</a:t>
            </a:r>
            <a:r>
              <a:rPr sz="14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6EA1"/>
                </a:solidFill>
                <a:latin typeface="Arial"/>
                <a:cs typeface="Arial"/>
              </a:rPr>
              <a:t>temps.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8130" y="1819219"/>
            <a:ext cx="1836837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fr-FR" sz="1400" dirty="0" smtClean="0">
                <a:solidFill>
                  <a:srgbClr val="1A6EA1"/>
                </a:solidFill>
                <a:latin typeface="Arial"/>
                <a:cs typeface="Arial"/>
              </a:rPr>
              <a:t>Rassembler les avis d’experts sur un sujet spécifique</a:t>
            </a:r>
            <a:endParaRPr lang="fr-FR" sz="1400" dirty="0" smtClean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09150" y="3827764"/>
            <a:ext cx="21261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50000"/>
              </a:lnSpc>
              <a:spcBef>
                <a:spcPts val="100"/>
              </a:spcBef>
            </a:pP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Accès</a:t>
            </a:r>
            <a:r>
              <a:rPr lang="fr-FR" sz="1400" dirty="0" smtClean="0">
                <a:latin typeface="Arial"/>
                <a:cs typeface="Arial"/>
              </a:rPr>
              <a:t>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sécurisé</a:t>
            </a:r>
            <a:r>
              <a:rPr lang="fr-FR" sz="1400" dirty="0" smtClean="0"/>
              <a:t> 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et</a:t>
            </a:r>
            <a:r>
              <a:rPr lang="fr-FR" sz="1400" dirty="0" smtClean="0"/>
              <a:t>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rapide</a:t>
            </a:r>
            <a:r>
              <a:rPr lang="en-GB" sz="1400" spc="-10" dirty="0" smtClean="0">
                <a:solidFill>
                  <a:srgbClr val="1A6EA1"/>
                </a:solidFill>
                <a:latin typeface="Arial"/>
                <a:cs typeface="Arial"/>
              </a:rPr>
              <a:t> aux documents </a:t>
            </a:r>
            <a:r>
              <a:rPr lang="en-GB" sz="1400" spc="-10" dirty="0" err="1" smtClean="0">
                <a:solidFill>
                  <a:srgbClr val="1A6EA1"/>
                </a:solidFill>
                <a:latin typeface="Arial"/>
                <a:cs typeface="Arial"/>
              </a:rPr>
              <a:t>spécifiques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6236" y="2662194"/>
            <a:ext cx="841323" cy="841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50" y="2542398"/>
            <a:ext cx="842962" cy="839216"/>
          </a:xfrm>
          <a:prstGeom prst="rect">
            <a:avLst/>
          </a:prstGeom>
        </p:spPr>
      </p:pic>
      <p:sp>
        <p:nvSpPr>
          <p:cNvPr id="24" name="object 16"/>
          <p:cNvSpPr txBox="1"/>
          <p:nvPr/>
        </p:nvSpPr>
        <p:spPr>
          <a:xfrm>
            <a:off x="852856" y="3486740"/>
            <a:ext cx="2495012" cy="682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50000"/>
              </a:lnSpc>
              <a:spcBef>
                <a:spcPts val="100"/>
              </a:spcBef>
            </a:pPr>
            <a:r>
              <a:rPr lang="en-GB" sz="1400" dirty="0" err="1" smtClean="0">
                <a:solidFill>
                  <a:srgbClr val="1A6EA1"/>
                </a:solidFill>
                <a:latin typeface="Arial"/>
                <a:cs typeface="Arial"/>
              </a:rPr>
              <a:t>Facilité</a:t>
            </a:r>
            <a:r>
              <a:rPr lang="en-GB" sz="1400" dirty="0" smtClean="0">
                <a:solidFill>
                  <a:srgbClr val="1A6EA1"/>
                </a:solidFill>
                <a:latin typeface="Arial"/>
                <a:cs typeface="Arial"/>
              </a:rPr>
              <a:t> les interpretations  des </a:t>
            </a:r>
            <a:r>
              <a:rPr lang="en-GB" sz="1400" dirty="0" err="1" smtClean="0">
                <a:solidFill>
                  <a:srgbClr val="1A6EA1"/>
                </a:solidFill>
                <a:latin typeface="Arial"/>
                <a:cs typeface="Arial"/>
              </a:rPr>
              <a:t>données</a:t>
            </a:r>
            <a:r>
              <a:rPr lang="en-GB" sz="1400" dirty="0" smtClean="0">
                <a:solidFill>
                  <a:srgbClr val="1A6EA1"/>
                </a:solidFill>
                <a:latin typeface="Arial"/>
                <a:cs typeface="Arial"/>
              </a:rPr>
              <a:t> clients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1" y="4270963"/>
            <a:ext cx="810996" cy="8109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00509"/>
            <a:ext cx="1020348" cy="1020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769" y="1888808"/>
            <a:ext cx="6594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Identification</a:t>
            </a:r>
            <a:r>
              <a:rPr sz="4800" spc="-114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des</a:t>
            </a:r>
            <a:r>
              <a:rPr sz="4800" spc="-11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besoins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15</a:t>
            </a:r>
            <a:endParaRPr sz="1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40" y="90484"/>
            <a:ext cx="2055202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Acteurs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2293" y="2558689"/>
            <a:ext cx="218330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pc="-10" dirty="0" smtClean="0"/>
              <a:t>A</a:t>
            </a:r>
            <a:r>
              <a:rPr lang="en-GB" spc="-10" dirty="0" err="1" smtClean="0"/>
              <a:t>dministrateur</a:t>
            </a:r>
            <a:endParaRPr sz="1800" dirty="0">
              <a:latin typeface="AoyagiKouzanFontT"/>
              <a:cs typeface="AoyagiKouzanFont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7239168" y="2381039"/>
            <a:ext cx="914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GB" spc="-10" dirty="0" smtClean="0"/>
              <a:t>Client</a:t>
            </a:r>
            <a:endParaRPr lang="en-GB" sz="1800" dirty="0">
              <a:latin typeface="AoyagiKouzanFontT"/>
              <a:cs typeface="AoyagiKouzanFontT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6930361" y="4599255"/>
            <a:ext cx="15320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pc="-10" dirty="0" err="1" smtClean="0"/>
              <a:t>Comptable</a:t>
            </a:r>
            <a:endParaRPr lang="en-GB" sz="1800" dirty="0" smtClean="0">
              <a:latin typeface="AoyagiKouzanFontT"/>
              <a:cs typeface="AoyagiKouzanFontT"/>
            </a:endParaRPr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1010314" y="4617294"/>
            <a:ext cx="990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pc="-10" dirty="0" err="1" smtClean="0"/>
              <a:t>Avocat</a:t>
            </a:r>
            <a:endParaRPr lang="en-GB" sz="1800" dirty="0" smtClean="0">
              <a:latin typeface="AoyagiKouzanFontT"/>
              <a:cs typeface="AoyagiKouzanFont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36" y="3207576"/>
            <a:ext cx="1371940" cy="137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4" y="3169799"/>
            <a:ext cx="1604977" cy="1447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66750"/>
            <a:ext cx="1652065" cy="1652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9373"/>
            <a:ext cx="1741852" cy="1741852"/>
          </a:xfrm>
          <a:prstGeom prst="rect">
            <a:avLst/>
          </a:prstGeom>
        </p:spPr>
      </p:pic>
      <p:grpSp>
        <p:nvGrpSpPr>
          <p:cNvPr id="16" name="object 7"/>
          <p:cNvGrpSpPr/>
          <p:nvPr/>
        </p:nvGrpSpPr>
        <p:grpSpPr>
          <a:xfrm>
            <a:off x="3657599" y="1289594"/>
            <a:ext cx="1974669" cy="3289922"/>
            <a:chOff x="361654" y="2409486"/>
            <a:chExt cx="2981325" cy="5886450"/>
          </a:xfrm>
        </p:grpSpPr>
        <p:pic>
          <p:nvPicPr>
            <p:cNvPr id="17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18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822" y="102235"/>
            <a:ext cx="4661548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140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116822" y="3790865"/>
            <a:ext cx="3369689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fichiers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spécifiques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33438" y="1790149"/>
            <a:ext cx="1688337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Profile</a:t>
            </a:r>
          </a:p>
        </p:txBody>
      </p:sp>
      <p:sp>
        <p:nvSpPr>
          <p:cNvPr id="34" name="object 2"/>
          <p:cNvSpPr txBox="1">
            <a:spLocks/>
          </p:cNvSpPr>
          <p:nvPr/>
        </p:nvSpPr>
        <p:spPr>
          <a:xfrm>
            <a:off x="33438" y="2818998"/>
            <a:ext cx="2841187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Sacanner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documents</a:t>
            </a:r>
          </a:p>
        </p:txBody>
      </p:sp>
      <p:sp>
        <p:nvSpPr>
          <p:cNvPr id="40" name="object 2"/>
          <p:cNvSpPr txBox="1">
            <a:spLocks/>
          </p:cNvSpPr>
          <p:nvPr/>
        </p:nvSpPr>
        <p:spPr>
          <a:xfrm>
            <a:off x="0" y="843767"/>
            <a:ext cx="1908371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2000" b="0" spc="-10" dirty="0" err="1" smtClean="0">
                <a:solidFill>
                  <a:schemeClr val="tx2">
                    <a:lumMod val="75000"/>
                  </a:schemeClr>
                </a:solidFill>
              </a:rPr>
              <a:t>S’authentifier</a:t>
            </a:r>
            <a:endParaRPr lang="en-GB" sz="20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61" y="979772"/>
            <a:ext cx="381340" cy="3813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22" y="1934288"/>
            <a:ext cx="457218" cy="457218"/>
          </a:xfrm>
          <a:prstGeom prst="rect">
            <a:avLst/>
          </a:prstGeom>
        </p:spPr>
      </p:pic>
      <p:pic>
        <p:nvPicPr>
          <p:cNvPr id="50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2278" y="3879509"/>
            <a:ext cx="444104" cy="51099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11" y="2864494"/>
            <a:ext cx="507677" cy="507677"/>
          </a:xfrm>
          <a:prstGeom prst="rect">
            <a:avLst/>
          </a:prstGeom>
        </p:spPr>
      </p:pic>
      <p:sp>
        <p:nvSpPr>
          <p:cNvPr id="65" name="object 2"/>
          <p:cNvSpPr txBox="1">
            <a:spLocks/>
          </p:cNvSpPr>
          <p:nvPr/>
        </p:nvSpPr>
        <p:spPr>
          <a:xfrm>
            <a:off x="4876800" y="3679024"/>
            <a:ext cx="243840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notes</a:t>
            </a:r>
          </a:p>
        </p:txBody>
      </p:sp>
      <p:sp>
        <p:nvSpPr>
          <p:cNvPr id="67" name="object 2"/>
          <p:cNvSpPr txBox="1">
            <a:spLocks/>
          </p:cNvSpPr>
          <p:nvPr/>
        </p:nvSpPr>
        <p:spPr>
          <a:xfrm>
            <a:off x="4701286" y="1728442"/>
            <a:ext cx="2789427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Sélectionner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contrats</a:t>
            </a:r>
            <a:endParaRPr lang="en-GB" sz="18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9" name="object 2"/>
          <p:cNvSpPr txBox="1">
            <a:spLocks/>
          </p:cNvSpPr>
          <p:nvPr/>
        </p:nvSpPr>
        <p:spPr>
          <a:xfrm>
            <a:off x="4635229" y="843767"/>
            <a:ext cx="307571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Envoyer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notifications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39" y="939461"/>
            <a:ext cx="461962" cy="461962"/>
          </a:xfrm>
          <a:prstGeom prst="rect">
            <a:avLst/>
          </a:prstGeom>
        </p:spPr>
      </p:pic>
      <p:sp>
        <p:nvSpPr>
          <p:cNvPr id="26" name="object 2"/>
          <p:cNvSpPr txBox="1">
            <a:spLocks/>
          </p:cNvSpPr>
          <p:nvPr/>
        </p:nvSpPr>
        <p:spPr>
          <a:xfrm>
            <a:off x="4778370" y="2780956"/>
            <a:ext cx="2787946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les abonnements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80" y="1723551"/>
            <a:ext cx="596383" cy="590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16" y="2670151"/>
            <a:ext cx="843534" cy="896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20" y="3665708"/>
            <a:ext cx="670738" cy="670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-76200" y="326423"/>
            <a:ext cx="792480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fr-FR" sz="1800" b="0" spc="-10" dirty="0">
                <a:solidFill>
                  <a:schemeClr val="tx2">
                    <a:lumMod val="75000"/>
                  </a:schemeClr>
                </a:solidFill>
              </a:rPr>
              <a:t>Gérer des rendez-vous en ligne avec un expert juridique ou </a:t>
            </a:r>
            <a:r>
              <a:rPr lang="fr-FR" sz="18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800" b="0" spc="-10" dirty="0">
                <a:solidFill>
                  <a:schemeClr val="tx2">
                    <a:lumMod val="75000"/>
                  </a:schemeClr>
                </a:solidFill>
              </a:rPr>
              <a:t>un  expert comptable</a:t>
            </a:r>
            <a:endParaRPr lang="en-GB" sz="18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0" y="360597"/>
            <a:ext cx="512464" cy="538076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1066800" y="2965835"/>
            <a:ext cx="3582896" cy="47109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fr-FR" sz="1800" b="0" spc="-10" dirty="0" smtClean="0">
                <a:solidFill>
                  <a:schemeClr val="tx2">
                    <a:lumMod val="75000"/>
                  </a:schemeClr>
                </a:solidFill>
              </a:rPr>
              <a:t>Engager une conversation de chat</a:t>
            </a:r>
            <a:endParaRPr lang="en-GB" sz="18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204014" y="1897683"/>
            <a:ext cx="3571607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Faire des signatures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électroniques</a:t>
            </a:r>
            <a:endParaRPr lang="en-GB" sz="18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6819" y="2052492"/>
            <a:ext cx="669250" cy="411206"/>
          </a:xfrm>
          <a:prstGeom prst="rect">
            <a:avLst/>
          </a:prstGeom>
        </p:spPr>
      </p:pic>
      <p:sp>
        <p:nvSpPr>
          <p:cNvPr id="10" name="object 2"/>
          <p:cNvSpPr txBox="1">
            <a:spLocks/>
          </p:cNvSpPr>
          <p:nvPr/>
        </p:nvSpPr>
        <p:spPr>
          <a:xfrm>
            <a:off x="5117" y="3773201"/>
            <a:ext cx="4537956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,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Partager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, Archiver des documents</a:t>
            </a:r>
          </a:p>
        </p:txBody>
      </p:sp>
      <p:pic>
        <p:nvPicPr>
          <p:cNvPr id="11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3073" y="3857970"/>
            <a:ext cx="457200" cy="461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65" y="2726905"/>
            <a:ext cx="1131065" cy="11310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70" y="2782263"/>
            <a:ext cx="1020348" cy="1020348"/>
          </a:xfrm>
          <a:prstGeom prst="rect">
            <a:avLst/>
          </a:prstGeom>
        </p:spPr>
      </p:pic>
      <p:sp>
        <p:nvSpPr>
          <p:cNvPr id="16" name="object 2"/>
          <p:cNvSpPr txBox="1">
            <a:spLocks/>
          </p:cNvSpPr>
          <p:nvPr/>
        </p:nvSpPr>
        <p:spPr>
          <a:xfrm>
            <a:off x="4543073" y="980858"/>
            <a:ext cx="2877771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listes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clients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10" y="1086343"/>
            <a:ext cx="1065843" cy="715011"/>
          </a:xfrm>
          <a:prstGeom prst="rect">
            <a:avLst/>
          </a:prstGeom>
        </p:spPr>
      </p:pic>
      <p:sp>
        <p:nvSpPr>
          <p:cNvPr id="19" name="object 2"/>
          <p:cNvSpPr txBox="1">
            <a:spLocks/>
          </p:cNvSpPr>
          <p:nvPr/>
        </p:nvSpPr>
        <p:spPr>
          <a:xfrm>
            <a:off x="5268702" y="1983454"/>
            <a:ext cx="2261088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Gérer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calendrier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59" y="1928682"/>
            <a:ext cx="919946" cy="919946"/>
          </a:xfrm>
          <a:prstGeom prst="rect">
            <a:avLst/>
          </a:prstGeom>
        </p:spPr>
      </p:pic>
      <p:sp>
        <p:nvSpPr>
          <p:cNvPr id="1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740381" y="4781318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682175" y="982866"/>
            <a:ext cx="312420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Visualiser</a:t>
            </a:r>
            <a:r>
              <a:rPr lang="en-GB" sz="1800" b="0" spc="-10" dirty="0" smtClean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GB" sz="1800" b="0" spc="-10" dirty="0" err="1" smtClean="0">
                <a:solidFill>
                  <a:schemeClr val="tx2">
                    <a:lumMod val="75000"/>
                  </a:schemeClr>
                </a:solidFill>
              </a:rPr>
              <a:t>graphiques</a:t>
            </a:r>
            <a:endParaRPr lang="en-GB" sz="1800" b="0" spc="-1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70" y="1073047"/>
            <a:ext cx="477308" cy="4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5740761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Diagrammes</a:t>
            </a:r>
            <a:r>
              <a:rPr sz="2400" spc="-85" dirty="0"/>
              <a:t> </a:t>
            </a:r>
            <a:r>
              <a:rPr sz="2400" dirty="0"/>
              <a:t>des</a:t>
            </a:r>
            <a:r>
              <a:rPr sz="2400" spc="-80" dirty="0"/>
              <a:t> </a:t>
            </a:r>
            <a:r>
              <a:rPr sz="2400" dirty="0" err="1"/>
              <a:t>cas</a:t>
            </a:r>
            <a:r>
              <a:rPr sz="2400" spc="-80" dirty="0"/>
              <a:t> </a:t>
            </a:r>
            <a:r>
              <a:rPr sz="2400" spc="-10" dirty="0" err="1" smtClean="0"/>
              <a:t>d’utilisation</a:t>
            </a:r>
            <a:r>
              <a:rPr lang="en-GB" sz="2400" spc="-10" dirty="0" smtClean="0"/>
              <a:t> global</a:t>
            </a:r>
            <a:endParaRPr sz="2400"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smtClean="0"/>
              <a:t>19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740" rIns="0" bIns="0" rtlCol="0">
            <a:spAutoFit/>
          </a:bodyPr>
          <a:lstStyle/>
          <a:p>
            <a:pPr marL="4092575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Plan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5161" y="1336064"/>
            <a:ext cx="473709" cy="118110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54943" y="1452347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Cadre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général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projet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7969" y="1452347"/>
            <a:ext cx="473709" cy="471805"/>
            <a:chOff x="2587969" y="1452347"/>
            <a:chExt cx="473709" cy="471805"/>
          </a:xfrm>
        </p:grpSpPr>
        <p:sp>
          <p:nvSpPr>
            <p:cNvPr id="7" name="object 7"/>
            <p:cNvSpPr/>
            <p:nvPr/>
          </p:nvSpPr>
          <p:spPr>
            <a:xfrm>
              <a:off x="2587969" y="145234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6"/>
                  </a:moveTo>
                  <a:lnTo>
                    <a:pt x="0" y="353556"/>
                  </a:lnTo>
                  <a:lnTo>
                    <a:pt x="473599" y="0"/>
                  </a:lnTo>
                  <a:lnTo>
                    <a:pt x="473599" y="353556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7969" y="1805906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79461" y="1452347"/>
            <a:ext cx="482600" cy="1009650"/>
            <a:chOff x="6479461" y="1452347"/>
            <a:chExt cx="482600" cy="1009650"/>
          </a:xfrm>
        </p:grpSpPr>
        <p:sp>
          <p:nvSpPr>
            <p:cNvPr id="10" name="object 10"/>
            <p:cNvSpPr/>
            <p:nvPr/>
          </p:nvSpPr>
          <p:spPr>
            <a:xfrm>
              <a:off x="6488211" y="145234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56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56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9461" y="2344175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64"/>
                  </a:moveTo>
                  <a:lnTo>
                    <a:pt x="0" y="117764"/>
                  </a:lnTo>
                  <a:lnTo>
                    <a:pt x="0" y="0"/>
                  </a:lnTo>
                  <a:lnTo>
                    <a:pt x="473599" y="11776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49218" y="2460457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2244" y="2460457"/>
            <a:ext cx="473709" cy="471805"/>
            <a:chOff x="2582244" y="2460457"/>
            <a:chExt cx="473709" cy="471805"/>
          </a:xfrm>
        </p:grpSpPr>
        <p:sp>
          <p:nvSpPr>
            <p:cNvPr id="14" name="object 14"/>
            <p:cNvSpPr/>
            <p:nvPr/>
          </p:nvSpPr>
          <p:spPr>
            <a:xfrm>
              <a:off x="2582244" y="246045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61"/>
                  </a:moveTo>
                  <a:lnTo>
                    <a:pt x="0" y="353561"/>
                  </a:lnTo>
                  <a:lnTo>
                    <a:pt x="473624" y="0"/>
                  </a:lnTo>
                  <a:lnTo>
                    <a:pt x="473624" y="353561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2244" y="2814019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479461" y="1840118"/>
            <a:ext cx="476884" cy="974090"/>
            <a:chOff x="6479461" y="1840118"/>
            <a:chExt cx="476884" cy="974090"/>
          </a:xfrm>
        </p:grpSpPr>
        <p:sp>
          <p:nvSpPr>
            <p:cNvPr id="17" name="object 17"/>
            <p:cNvSpPr/>
            <p:nvPr/>
          </p:nvSpPr>
          <p:spPr>
            <a:xfrm>
              <a:off x="6482511" y="246045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61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61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9461" y="184011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67"/>
                  </a:moveTo>
                  <a:lnTo>
                    <a:pt x="0" y="117767"/>
                  </a:lnTo>
                  <a:lnTo>
                    <a:pt x="0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49218" y="1956401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5194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Problématique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82244" y="1956403"/>
            <a:ext cx="473709" cy="471805"/>
            <a:chOff x="2582244" y="1956403"/>
            <a:chExt cx="473709" cy="471805"/>
          </a:xfrm>
        </p:grpSpPr>
        <p:sp>
          <p:nvSpPr>
            <p:cNvPr id="21" name="object 21"/>
            <p:cNvSpPr/>
            <p:nvPr/>
          </p:nvSpPr>
          <p:spPr>
            <a:xfrm>
              <a:off x="2582244" y="195640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54"/>
                  </a:moveTo>
                  <a:lnTo>
                    <a:pt x="0" y="353554"/>
                  </a:lnTo>
                  <a:lnTo>
                    <a:pt x="473624" y="0"/>
                  </a:lnTo>
                  <a:lnTo>
                    <a:pt x="473624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2244" y="230996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67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479461" y="1956403"/>
            <a:ext cx="476884" cy="1009650"/>
            <a:chOff x="6479461" y="1956403"/>
            <a:chExt cx="476884" cy="1009650"/>
          </a:xfrm>
        </p:grpSpPr>
        <p:sp>
          <p:nvSpPr>
            <p:cNvPr id="24" name="object 24"/>
            <p:cNvSpPr/>
            <p:nvPr/>
          </p:nvSpPr>
          <p:spPr>
            <a:xfrm>
              <a:off x="6482511" y="195640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4">
                  <a:moveTo>
                    <a:pt x="0" y="35355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9461" y="2848219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49218" y="2964519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besoins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82244" y="2964519"/>
            <a:ext cx="473709" cy="471805"/>
            <a:chOff x="2582244" y="2964519"/>
            <a:chExt cx="473709" cy="471805"/>
          </a:xfrm>
        </p:grpSpPr>
        <p:sp>
          <p:nvSpPr>
            <p:cNvPr id="28" name="object 28"/>
            <p:cNvSpPr/>
            <p:nvPr/>
          </p:nvSpPr>
          <p:spPr>
            <a:xfrm>
              <a:off x="2582244" y="2964519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82244" y="331806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479461" y="2964519"/>
            <a:ext cx="476884" cy="1009650"/>
            <a:chOff x="6479461" y="2964519"/>
            <a:chExt cx="476884" cy="1009650"/>
          </a:xfrm>
        </p:grpSpPr>
        <p:sp>
          <p:nvSpPr>
            <p:cNvPr id="31" name="object 31"/>
            <p:cNvSpPr/>
            <p:nvPr/>
          </p:nvSpPr>
          <p:spPr>
            <a:xfrm>
              <a:off x="6482511" y="2964519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79461" y="385634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599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49218" y="3972616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10934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Réalisation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82244" y="3972616"/>
            <a:ext cx="473709" cy="471805"/>
            <a:chOff x="2582244" y="3972616"/>
            <a:chExt cx="473709" cy="471805"/>
          </a:xfrm>
        </p:grpSpPr>
        <p:sp>
          <p:nvSpPr>
            <p:cNvPr id="35" name="object 35"/>
            <p:cNvSpPr/>
            <p:nvPr/>
          </p:nvSpPr>
          <p:spPr>
            <a:xfrm>
              <a:off x="2582244" y="3972616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2244" y="4326191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49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462912" y="3972616"/>
            <a:ext cx="493395" cy="506095"/>
            <a:chOff x="6462912" y="3972616"/>
            <a:chExt cx="493395" cy="506095"/>
          </a:xfrm>
        </p:grpSpPr>
        <p:sp>
          <p:nvSpPr>
            <p:cNvPr id="38" name="object 38"/>
            <p:cNvSpPr/>
            <p:nvPr/>
          </p:nvSpPr>
          <p:spPr>
            <a:xfrm>
              <a:off x="6482512" y="3972616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62912" y="4360391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624" y="117774"/>
                  </a:moveTo>
                  <a:lnTo>
                    <a:pt x="0" y="117774"/>
                  </a:lnTo>
                  <a:lnTo>
                    <a:pt x="0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32693" y="4476665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Perspectives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65694" y="4476665"/>
            <a:ext cx="473709" cy="471805"/>
            <a:chOff x="2565694" y="4476665"/>
            <a:chExt cx="473709" cy="471805"/>
          </a:xfrm>
        </p:grpSpPr>
        <p:sp>
          <p:nvSpPr>
            <p:cNvPr id="42" name="object 42"/>
            <p:cNvSpPr/>
            <p:nvPr/>
          </p:nvSpPr>
          <p:spPr>
            <a:xfrm>
              <a:off x="2565694" y="4476665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74"/>
                  </a:moveTo>
                  <a:lnTo>
                    <a:pt x="0" y="353574"/>
                  </a:lnTo>
                  <a:lnTo>
                    <a:pt x="473624" y="0"/>
                  </a:lnTo>
                  <a:lnTo>
                    <a:pt x="473624" y="35357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65719" y="4830240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7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6465961" y="3352293"/>
            <a:ext cx="493395" cy="1478280"/>
            <a:chOff x="6465961" y="3352293"/>
            <a:chExt cx="493395" cy="1478280"/>
          </a:xfrm>
        </p:grpSpPr>
        <p:sp>
          <p:nvSpPr>
            <p:cNvPr id="45" name="object 45"/>
            <p:cNvSpPr/>
            <p:nvPr/>
          </p:nvSpPr>
          <p:spPr>
            <a:xfrm>
              <a:off x="6465961" y="4476665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7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5161" y="3352293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10">
                  <a:moveTo>
                    <a:pt x="473624" y="117749"/>
                  </a:moveTo>
                  <a:lnTo>
                    <a:pt x="0" y="117749"/>
                  </a:lnTo>
                  <a:lnTo>
                    <a:pt x="0" y="0"/>
                  </a:lnTo>
                  <a:lnTo>
                    <a:pt x="473624" y="1177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054943" y="3468568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Conception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87969" y="3468568"/>
            <a:ext cx="473709" cy="471805"/>
            <a:chOff x="2587969" y="3468568"/>
            <a:chExt cx="473709" cy="471805"/>
          </a:xfrm>
        </p:grpSpPr>
        <p:sp>
          <p:nvSpPr>
            <p:cNvPr id="49" name="object 49"/>
            <p:cNvSpPr/>
            <p:nvPr/>
          </p:nvSpPr>
          <p:spPr>
            <a:xfrm>
              <a:off x="2587969" y="3468568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599" y="353549"/>
                  </a:moveTo>
                  <a:lnTo>
                    <a:pt x="0" y="353549"/>
                  </a:lnTo>
                  <a:lnTo>
                    <a:pt x="473599" y="0"/>
                  </a:lnTo>
                  <a:lnTo>
                    <a:pt x="473599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87969" y="3822117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7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6485161" y="832008"/>
            <a:ext cx="476884" cy="2990215"/>
            <a:chOff x="6485161" y="832008"/>
            <a:chExt cx="476884" cy="2990215"/>
          </a:xfrm>
        </p:grpSpPr>
        <p:sp>
          <p:nvSpPr>
            <p:cNvPr id="52" name="object 52"/>
            <p:cNvSpPr/>
            <p:nvPr/>
          </p:nvSpPr>
          <p:spPr>
            <a:xfrm>
              <a:off x="6488211" y="346856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09" h="353695">
                  <a:moveTo>
                    <a:pt x="0" y="353549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0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485161" y="83200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09" h="118109">
                  <a:moveTo>
                    <a:pt x="473624" y="117767"/>
                  </a:moveTo>
                  <a:lnTo>
                    <a:pt x="0" y="117767"/>
                  </a:lnTo>
                  <a:lnTo>
                    <a:pt x="0" y="0"/>
                  </a:lnTo>
                  <a:lnTo>
                    <a:pt x="473624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54943" y="948293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488212" y="948293"/>
            <a:ext cx="473709" cy="353695"/>
          </a:xfrm>
          <a:custGeom>
            <a:avLst/>
            <a:gdLst/>
            <a:ahLst/>
            <a:cxnLst/>
            <a:rect l="l" t="t" r="r" b="b"/>
            <a:pathLst>
              <a:path w="473709" h="353694">
                <a:moveTo>
                  <a:pt x="0" y="353554"/>
                </a:moveTo>
                <a:lnTo>
                  <a:pt x="0" y="0"/>
                </a:lnTo>
                <a:lnTo>
                  <a:pt x="473624" y="0"/>
                </a:lnTo>
                <a:lnTo>
                  <a:pt x="0" y="35355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587969" y="948293"/>
            <a:ext cx="473709" cy="471805"/>
            <a:chOff x="2587969" y="948293"/>
            <a:chExt cx="473709" cy="471805"/>
          </a:xfrm>
        </p:grpSpPr>
        <p:sp>
          <p:nvSpPr>
            <p:cNvPr id="57" name="object 57"/>
            <p:cNvSpPr/>
            <p:nvPr/>
          </p:nvSpPr>
          <p:spPr>
            <a:xfrm>
              <a:off x="2587969" y="94829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4"/>
                  </a:moveTo>
                  <a:lnTo>
                    <a:pt x="0" y="353554"/>
                  </a:lnTo>
                  <a:lnTo>
                    <a:pt x="473599" y="0"/>
                  </a:lnTo>
                  <a:lnTo>
                    <a:pt x="473599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87969" y="130185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09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0960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Diagrammes</a:t>
            </a:r>
            <a:r>
              <a:rPr lang="en-GB" sz="2400" dirty="0" smtClean="0"/>
              <a:t> des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dirty="0" err="1" smtClean="0"/>
              <a:t>détaillé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90000" y="4851774"/>
            <a:ext cx="254000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1466"/>
            <a:ext cx="8534400" cy="417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3835761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80" dirty="0"/>
              <a:t> </a:t>
            </a:r>
            <a:r>
              <a:rPr sz="2400" dirty="0"/>
              <a:t>non</a:t>
            </a:r>
            <a:r>
              <a:rPr sz="2400" spc="-75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295" y="1318059"/>
            <a:ext cx="4107262" cy="2790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b="1" spc="-550" dirty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Extensibilité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Ergonomie</a:t>
            </a:r>
            <a:r>
              <a:rPr lang="en-GB" sz="2400" b="1" spc="-1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lang="en-GB"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et </a:t>
            </a:r>
            <a:r>
              <a:rPr lang="en-GB"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Utilisabilité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>
                <a:solidFill>
                  <a:srgbClr val="1A6EA1"/>
                </a:solidFill>
                <a:latin typeface="Arial"/>
                <a:cs typeface="Arial"/>
              </a:rPr>
              <a:t>Sécurité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>
                <a:solidFill>
                  <a:srgbClr val="176293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Performance</a:t>
            </a:r>
            <a:r>
              <a:rPr lang="en-GB" sz="2400" b="1" spc="-10" dirty="0" smtClean="0">
                <a:solidFill>
                  <a:srgbClr val="1A6EA1"/>
                </a:solidFill>
                <a:latin typeface="Arial"/>
                <a:cs typeface="Arial"/>
              </a:rPr>
              <a:t> et </a:t>
            </a:r>
            <a:r>
              <a:rPr lang="en-GB" sz="2400" b="1" spc="-10" dirty="0" err="1">
                <a:solidFill>
                  <a:srgbClr val="1A6EA1"/>
                </a:solidFill>
                <a:latin typeface="Arial"/>
                <a:cs typeface="Arial"/>
              </a:rPr>
              <a:t>F</a:t>
            </a:r>
            <a:r>
              <a:rPr lang="en-GB" sz="2400" b="1" spc="-10" dirty="0" err="1" smtClean="0">
                <a:solidFill>
                  <a:srgbClr val="1A6EA1"/>
                </a:solidFill>
                <a:latin typeface="Arial"/>
                <a:cs typeface="Arial"/>
              </a:rPr>
              <a:t>iabilité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583" y="1347619"/>
            <a:ext cx="1434411" cy="13096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714" y="2900529"/>
            <a:ext cx="1576614" cy="1291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834" y="3081418"/>
            <a:ext cx="908773" cy="960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309" y="1419619"/>
            <a:ext cx="1224122" cy="12241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246" y="1888808"/>
            <a:ext cx="71285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35754" algn="l"/>
              </a:tabLst>
            </a:pPr>
            <a:r>
              <a:rPr sz="4800" dirty="0">
                <a:solidFill>
                  <a:srgbClr val="FFFFFF"/>
                </a:solidFill>
              </a:rPr>
              <a:t>Architecture</a:t>
            </a:r>
            <a:r>
              <a:rPr sz="4800" spc="-70" dirty="0">
                <a:solidFill>
                  <a:srgbClr val="FFFFFF"/>
                </a:solidFill>
              </a:rPr>
              <a:t> </a:t>
            </a:r>
            <a:r>
              <a:rPr sz="4800" spc="-50" dirty="0">
                <a:solidFill>
                  <a:srgbClr val="FFFFFF"/>
                </a:solidFill>
              </a:rPr>
              <a:t>&amp;</a:t>
            </a:r>
            <a:r>
              <a:rPr sz="4800" dirty="0">
                <a:solidFill>
                  <a:srgbClr val="FFFFFF"/>
                </a:solidFill>
              </a:rPr>
              <a:t>	</a:t>
            </a:r>
            <a:r>
              <a:rPr sz="4800" spc="-10" dirty="0">
                <a:solidFill>
                  <a:srgbClr val="FFFFFF"/>
                </a:solidFill>
              </a:rPr>
              <a:t>Conception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20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2845161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571" y="1066547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9933"/>
                </a:solidFill>
                <a:latin typeface="Arial"/>
                <a:cs typeface="Arial"/>
              </a:rPr>
              <a:t>Architecture: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3280" y="1075834"/>
            <a:ext cx="17718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solidFill>
                  <a:srgbClr val="FF9933"/>
                </a:solidFill>
                <a:latin typeface="Arial"/>
                <a:cs typeface="Arial"/>
              </a:rPr>
              <a:t>Modèle</a:t>
            </a:r>
            <a:r>
              <a:rPr sz="1800" b="1" spc="-30" dirty="0">
                <a:solidFill>
                  <a:srgbClr val="FF9933"/>
                </a:solidFill>
                <a:latin typeface="Arial"/>
                <a:cs typeface="Arial"/>
              </a:rPr>
              <a:t> 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MV</a:t>
            </a:r>
            <a:r>
              <a:rPr lang="en-GB"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VM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746" y="3403202"/>
            <a:ext cx="7433854" cy="113107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Base de </a:t>
            </a:r>
            <a:r>
              <a:rPr lang="en-GB"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donnée</a:t>
            </a:r>
            <a:r>
              <a:rPr sz="1600" b="1" spc="-30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permet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récupérer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les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informations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dans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base</a:t>
            </a:r>
            <a:r>
              <a:rPr sz="1600" spc="-3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données.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GB" sz="1600" b="1" dirty="0" smtClean="0">
                <a:solidFill>
                  <a:srgbClr val="1A6EA1"/>
                </a:solidFill>
                <a:latin typeface="Arial"/>
                <a:cs typeface="Arial"/>
              </a:rPr>
              <a:t>Client</a:t>
            </a:r>
            <a:r>
              <a:rPr sz="1600" b="1" spc="-25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permet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présenter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les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données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du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modèle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à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l’utilisateur.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dirty="0" err="1" smtClean="0">
                <a:solidFill>
                  <a:srgbClr val="1A6EA1"/>
                </a:solidFill>
                <a:latin typeface="Arial"/>
                <a:cs typeface="Arial"/>
              </a:rPr>
              <a:t>Contrôleur</a:t>
            </a:r>
            <a:r>
              <a:rPr sz="1600" b="1" spc="-25" dirty="0" smtClean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r>
              <a:rPr sz="1600" b="1" spc="-1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responsable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logique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du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code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et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prise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des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décisions.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375554"/>
            <a:ext cx="3924941" cy="2048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60" y="1549896"/>
            <a:ext cx="4114800" cy="175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Diagramme</a:t>
            </a:r>
            <a:r>
              <a:rPr spc="-65" dirty="0"/>
              <a:t> </a:t>
            </a:r>
            <a:r>
              <a:rPr dirty="0"/>
              <a:t>de</a:t>
            </a:r>
            <a:r>
              <a:rPr spc="-65" dirty="0"/>
              <a:t> </a:t>
            </a:r>
            <a:r>
              <a:rPr spc="-10" dirty="0"/>
              <a:t>classes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011" y="1888808"/>
            <a:ext cx="2937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Réalisation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23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0731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Outils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24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2131" y="2581027"/>
            <a:ext cx="2296330" cy="16245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53" y="1097265"/>
            <a:ext cx="1384396" cy="84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8" y="610377"/>
            <a:ext cx="1996001" cy="18781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1" y="2226964"/>
            <a:ext cx="2472208" cy="10406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29" y="3518560"/>
            <a:ext cx="2358352" cy="1387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53" y="2153216"/>
            <a:ext cx="1247775" cy="11880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01" y="3388316"/>
            <a:ext cx="2368891" cy="12146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26953"/>
            <a:ext cx="2706639" cy="88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3" name="object 3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6" name="object 6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4335" y="1357001"/>
            <a:ext cx="41116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Lato"/>
                <a:cs typeface="Lato"/>
              </a:rPr>
              <a:t>Tableau</a:t>
            </a:r>
            <a:r>
              <a:rPr sz="2800" i="1" spc="-85" dirty="0">
                <a:latin typeface="Lato"/>
                <a:cs typeface="Lato"/>
              </a:rPr>
              <a:t> </a:t>
            </a:r>
            <a:r>
              <a:rPr sz="2800" i="1" spc="-35" dirty="0">
                <a:latin typeface="Lato"/>
                <a:cs typeface="Lato"/>
              </a:rPr>
              <a:t>de</a:t>
            </a:r>
            <a:r>
              <a:rPr sz="2800" i="1" spc="-260" dirty="0">
                <a:latin typeface="Lato"/>
                <a:cs typeface="Lato"/>
              </a:rPr>
              <a:t> </a:t>
            </a:r>
            <a:r>
              <a:rPr sz="14400" spc="-6959" baseline="6944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r>
              <a:rPr sz="2800" i="1" spc="-20" dirty="0">
                <a:latin typeface="Lato"/>
                <a:cs typeface="Lato"/>
              </a:rPr>
              <a:t>bord</a:t>
            </a:r>
            <a:r>
              <a:rPr sz="2800" i="1" spc="-75" dirty="0">
                <a:latin typeface="Lato"/>
                <a:cs typeface="Lato"/>
              </a:rPr>
              <a:t> </a:t>
            </a:r>
            <a:r>
              <a:rPr sz="2800" i="1" spc="105" dirty="0">
                <a:latin typeface="Lato"/>
                <a:cs typeface="Lato"/>
              </a:rPr>
              <a:t>«</a:t>
            </a:r>
            <a:r>
              <a:rPr sz="2800" i="1" spc="-80" dirty="0">
                <a:latin typeface="Lato"/>
                <a:cs typeface="Lato"/>
              </a:rPr>
              <a:t> </a:t>
            </a:r>
            <a:r>
              <a:rPr sz="2800" i="1" spc="-10" dirty="0">
                <a:latin typeface="Lato"/>
                <a:cs typeface="Lato"/>
              </a:rPr>
              <a:t>Qualité</a:t>
            </a:r>
            <a:r>
              <a:rPr sz="2800" i="1" spc="-80" dirty="0">
                <a:latin typeface="Lato"/>
                <a:cs typeface="Lato"/>
              </a:rPr>
              <a:t> </a:t>
            </a:r>
            <a:r>
              <a:rPr sz="2800" i="1" spc="65" dirty="0">
                <a:latin typeface="Lato"/>
                <a:cs typeface="Lato"/>
              </a:rPr>
              <a:t>»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25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813"/>
            <a:ext cx="8789035" cy="5109845"/>
            <a:chOff x="0" y="33813"/>
            <a:chExt cx="8789035" cy="5109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471" y="43338"/>
              <a:ext cx="3297718" cy="49830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6708" y="38576"/>
              <a:ext cx="3307715" cy="4993005"/>
            </a:xfrm>
            <a:custGeom>
              <a:avLst/>
              <a:gdLst/>
              <a:ahLst/>
              <a:cxnLst/>
              <a:rect l="l" t="t" r="r" b="b"/>
              <a:pathLst>
                <a:path w="3307715" h="4993005">
                  <a:moveTo>
                    <a:pt x="0" y="0"/>
                  </a:moveTo>
                  <a:lnTo>
                    <a:pt x="3307233" y="0"/>
                  </a:lnTo>
                  <a:lnTo>
                    <a:pt x="3307233" y="4992613"/>
                  </a:lnTo>
                  <a:lnTo>
                    <a:pt x="0" y="499261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064" y="456774"/>
              <a:ext cx="3568692" cy="4178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778" y="2350108"/>
              <a:ext cx="427127" cy="449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6966" y="2284407"/>
              <a:ext cx="673100" cy="573405"/>
            </a:xfrm>
            <a:custGeom>
              <a:avLst/>
              <a:gdLst/>
              <a:ahLst/>
              <a:cxnLst/>
              <a:rect l="l" t="t" r="r" b="b"/>
              <a:pathLst>
                <a:path w="673100" h="573405">
                  <a:moveTo>
                    <a:pt x="0" y="0"/>
                  </a:moveTo>
                  <a:lnTo>
                    <a:pt x="673098" y="0"/>
                  </a:lnTo>
                  <a:lnTo>
                    <a:pt x="673098" y="573086"/>
                  </a:lnTo>
                  <a:lnTo>
                    <a:pt x="0" y="57308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430" y="1059580"/>
            <a:ext cx="8768715" cy="3140710"/>
            <a:chOff x="214430" y="1059580"/>
            <a:chExt cx="8768715" cy="314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430" y="1059580"/>
              <a:ext cx="4466734" cy="31407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0" y="1059580"/>
              <a:ext cx="4411041" cy="31407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564" y="1888808"/>
            <a:ext cx="3343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Introduction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517904" y="489669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196" y="1131585"/>
            <a:ext cx="4139319" cy="306798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6015" y="1131585"/>
            <a:ext cx="4101692" cy="30679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24" y="1219197"/>
            <a:ext cx="8312133" cy="27050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58" y="1091672"/>
            <a:ext cx="7696174" cy="35051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3" name="object 3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6" name="object 6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1229" y="1357001"/>
            <a:ext cx="49580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spc="-10" dirty="0">
                <a:latin typeface="Lato"/>
                <a:cs typeface="Lato"/>
              </a:rPr>
              <a:t>Tableau</a:t>
            </a:r>
            <a:r>
              <a:rPr sz="2800" i="1" spc="-110" dirty="0">
                <a:latin typeface="Lato"/>
                <a:cs typeface="Lato"/>
              </a:rPr>
              <a:t> </a:t>
            </a:r>
            <a:r>
              <a:rPr sz="2800" i="1" dirty="0">
                <a:latin typeface="Lato"/>
                <a:cs typeface="Lato"/>
              </a:rPr>
              <a:t>de</a:t>
            </a:r>
            <a:r>
              <a:rPr sz="2800" i="1" spc="-95" dirty="0">
                <a:latin typeface="Lato"/>
                <a:cs typeface="Lato"/>
              </a:rPr>
              <a:t> </a:t>
            </a:r>
            <a:r>
              <a:rPr sz="2800" i="1" spc="-15" dirty="0">
                <a:latin typeface="Lato"/>
                <a:cs typeface="Lato"/>
              </a:rPr>
              <a:t>bo</a:t>
            </a:r>
            <a:r>
              <a:rPr sz="2800" i="1" spc="-800" dirty="0">
                <a:latin typeface="Lato"/>
                <a:cs typeface="Lato"/>
              </a:rPr>
              <a:t>r</a:t>
            </a:r>
            <a:r>
              <a:rPr sz="14400" spc="-6022" baseline="6944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r>
              <a:rPr sz="2800" i="1" spc="-15" dirty="0">
                <a:latin typeface="Lato"/>
                <a:cs typeface="Lato"/>
              </a:rPr>
              <a:t>d</a:t>
            </a:r>
            <a:r>
              <a:rPr sz="2800" i="1" spc="-75" dirty="0">
                <a:latin typeface="Lato"/>
                <a:cs typeface="Lato"/>
              </a:rPr>
              <a:t> </a:t>
            </a:r>
            <a:r>
              <a:rPr sz="2800" i="1" spc="105" dirty="0">
                <a:latin typeface="Lato"/>
                <a:cs typeface="Lato"/>
              </a:rPr>
              <a:t>«</a:t>
            </a:r>
            <a:r>
              <a:rPr sz="2800" i="1" spc="-90" dirty="0">
                <a:latin typeface="Lato"/>
                <a:cs typeface="Lato"/>
              </a:rPr>
              <a:t> </a:t>
            </a:r>
            <a:r>
              <a:rPr sz="2800" i="1" spc="-30" dirty="0">
                <a:latin typeface="Lato"/>
                <a:cs typeface="Lato"/>
              </a:rPr>
              <a:t>Maintenance</a:t>
            </a:r>
            <a:r>
              <a:rPr sz="2800" i="1" spc="-90" dirty="0">
                <a:latin typeface="Lato"/>
                <a:cs typeface="Lato"/>
              </a:rPr>
              <a:t> </a:t>
            </a:r>
            <a:r>
              <a:rPr sz="2800" i="1" spc="65" dirty="0">
                <a:latin typeface="Lato"/>
                <a:cs typeface="Lato"/>
              </a:rPr>
              <a:t>»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6642" y="489669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31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740"/>
            <a:ext cx="8428990" cy="5097780"/>
            <a:chOff x="0" y="45740"/>
            <a:chExt cx="8428990" cy="5097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6" y="55274"/>
              <a:ext cx="2398297" cy="50614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8803" y="50503"/>
              <a:ext cx="2407920" cy="5071110"/>
            </a:xfrm>
            <a:custGeom>
              <a:avLst/>
              <a:gdLst/>
              <a:ahLst/>
              <a:cxnLst/>
              <a:rect l="l" t="t" r="r" b="b"/>
              <a:pathLst>
                <a:path w="2407920" h="5071110">
                  <a:moveTo>
                    <a:pt x="0" y="0"/>
                  </a:moveTo>
                  <a:lnTo>
                    <a:pt x="2407815" y="0"/>
                  </a:lnTo>
                  <a:lnTo>
                    <a:pt x="2407815" y="5070986"/>
                  </a:lnTo>
                  <a:lnTo>
                    <a:pt x="0" y="507098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0015" y="496848"/>
              <a:ext cx="3568692" cy="41782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7929" y="2365133"/>
              <a:ext cx="427127" cy="449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31117" y="2299445"/>
              <a:ext cx="673100" cy="573405"/>
            </a:xfrm>
            <a:custGeom>
              <a:avLst/>
              <a:gdLst/>
              <a:ahLst/>
              <a:cxnLst/>
              <a:rect l="l" t="t" r="r" b="b"/>
              <a:pathLst>
                <a:path w="673100" h="573405">
                  <a:moveTo>
                    <a:pt x="0" y="0"/>
                  </a:moveTo>
                  <a:lnTo>
                    <a:pt x="673098" y="0"/>
                  </a:lnTo>
                  <a:lnTo>
                    <a:pt x="673098" y="573098"/>
                  </a:lnTo>
                  <a:lnTo>
                    <a:pt x="0" y="5730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0937" y="0"/>
            <a:ext cx="7376159" cy="5020945"/>
            <a:chOff x="1110937" y="0"/>
            <a:chExt cx="7376159" cy="502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490" y="2525144"/>
              <a:ext cx="2415076" cy="24486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1842" y="2518294"/>
              <a:ext cx="4912315" cy="25021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937" y="0"/>
              <a:ext cx="7375593" cy="248543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39" y="465591"/>
            <a:ext cx="6692610" cy="22168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590" y="2787779"/>
            <a:ext cx="6682186" cy="21557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57" y="123477"/>
            <a:ext cx="3178059" cy="21069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248" y="2294750"/>
            <a:ext cx="3202687" cy="27593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7966" y="145774"/>
            <a:ext cx="3253443" cy="493066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566" y="123477"/>
            <a:ext cx="7247255" cy="4881880"/>
            <a:chOff x="683566" y="123477"/>
            <a:chExt cx="7247255" cy="4881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566" y="123477"/>
              <a:ext cx="7247060" cy="19265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0" y="2049985"/>
              <a:ext cx="2862636" cy="29548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3917" y="2049988"/>
              <a:ext cx="3889642" cy="29548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978" y="113952"/>
            <a:ext cx="6122670" cy="3380740"/>
            <a:chOff x="97978" y="113952"/>
            <a:chExt cx="6122670" cy="3380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03" y="123477"/>
              <a:ext cx="6103408" cy="33565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741" y="118715"/>
              <a:ext cx="6113145" cy="3371215"/>
            </a:xfrm>
            <a:custGeom>
              <a:avLst/>
              <a:gdLst/>
              <a:ahLst/>
              <a:cxnLst/>
              <a:rect l="l" t="t" r="r" b="b"/>
              <a:pathLst>
                <a:path w="6113145" h="3371215">
                  <a:moveTo>
                    <a:pt x="0" y="0"/>
                  </a:moveTo>
                  <a:lnTo>
                    <a:pt x="6112921" y="0"/>
                  </a:lnTo>
                  <a:lnTo>
                    <a:pt x="6112921" y="3370702"/>
                  </a:lnTo>
                  <a:lnTo>
                    <a:pt x="0" y="337070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9990" y="3557050"/>
            <a:ext cx="4177916" cy="14655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0944" y="916058"/>
            <a:ext cx="6505575" cy="407098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59715" indent="-247015">
              <a:lnSpc>
                <a:spcPct val="100000"/>
              </a:lnSpc>
              <a:spcBef>
                <a:spcPts val="1025"/>
              </a:spcBef>
              <a:buClr>
                <a:srgbClr val="176293"/>
              </a:buClr>
              <a:buSzPct val="112500"/>
              <a:buChar char="-"/>
              <a:tabLst>
                <a:tab pos="259715" algn="l"/>
                <a:tab pos="1795780" algn="l"/>
                <a:tab pos="2926080" algn="l"/>
                <a:tab pos="3423920" algn="l"/>
                <a:tab pos="4598670" algn="l"/>
                <a:tab pos="6226175" algn="l"/>
              </a:tabLst>
            </a:pP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Transformation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numérique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25" dirty="0">
                <a:solidFill>
                  <a:srgbClr val="1A6EA1"/>
                </a:solidFill>
                <a:latin typeface="Arial"/>
                <a:cs typeface="Arial"/>
              </a:rPr>
              <a:t>des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entreprises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manufacturières</a:t>
            </a:r>
            <a:r>
              <a:rPr sz="1600" dirty="0">
                <a:solidFill>
                  <a:srgbClr val="1A6EA1"/>
                </a:solidFill>
                <a:latin typeface="Arial"/>
                <a:cs typeface="Arial"/>
              </a:rPr>
              <a:t>	</a:t>
            </a:r>
            <a:r>
              <a:rPr sz="1600" spc="-50" dirty="0">
                <a:solidFill>
                  <a:srgbClr val="1A6EA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259715">
              <a:lnSpc>
                <a:spcPct val="100000"/>
              </a:lnSpc>
              <a:spcBef>
                <a:spcPts val="1090"/>
              </a:spcBef>
            </a:pPr>
            <a:r>
              <a:rPr sz="1600" b="1" spc="-10" dirty="0">
                <a:solidFill>
                  <a:srgbClr val="1A6EA1"/>
                </a:solidFill>
                <a:latin typeface="Arial"/>
                <a:cs typeface="Arial"/>
              </a:rPr>
              <a:t>Industrie</a:t>
            </a:r>
            <a:r>
              <a:rPr sz="1600" b="1" spc="-25" dirty="0">
                <a:solidFill>
                  <a:srgbClr val="1A6EA1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1A6EA1"/>
                </a:solidFill>
                <a:latin typeface="Arial"/>
                <a:cs typeface="Arial"/>
              </a:rPr>
              <a:t>4.0</a:t>
            </a:r>
            <a:r>
              <a:rPr sz="1600" spc="-20" dirty="0">
                <a:solidFill>
                  <a:srgbClr val="1A6EA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600">
              <a:latin typeface="Arial"/>
              <a:cs typeface="Arial"/>
            </a:endParaRPr>
          </a:p>
          <a:p>
            <a:pPr marL="259715" indent="-247015">
              <a:lnSpc>
                <a:spcPct val="100000"/>
              </a:lnSpc>
              <a:buClr>
                <a:srgbClr val="176293"/>
              </a:buClr>
              <a:buSzPct val="112500"/>
              <a:buChar char="-"/>
              <a:tabLst>
                <a:tab pos="259715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Mise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en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place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d’un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logiciel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pilotage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la</a:t>
            </a:r>
            <a:r>
              <a:rPr sz="1600" spc="-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fabrication</a:t>
            </a:r>
            <a:r>
              <a:rPr sz="1600" spc="-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(MES).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90"/>
              </a:spcBef>
              <a:buFont typeface="Arial"/>
              <a:buChar char="-"/>
            </a:pPr>
            <a:endParaRPr sz="1600">
              <a:latin typeface="Times New Roman"/>
              <a:cs typeface="Times New Roman"/>
            </a:endParaRPr>
          </a:p>
          <a:p>
            <a:pPr marL="289560" marR="187325" indent="-247650">
              <a:lnSpc>
                <a:spcPct val="150400"/>
              </a:lnSpc>
              <a:buClr>
                <a:srgbClr val="176293"/>
              </a:buClr>
              <a:buSzPct val="112500"/>
              <a:buChar char="-"/>
              <a:tabLst>
                <a:tab pos="289560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Indicateurs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performance</a:t>
            </a:r>
            <a:r>
              <a:rPr sz="1600" spc="2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(KPI)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l’usine</a:t>
            </a:r>
            <a:r>
              <a:rPr sz="1600" spc="245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à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travers</a:t>
            </a:r>
            <a:r>
              <a:rPr sz="1600" spc="250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des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tableaux</a:t>
            </a:r>
            <a:r>
              <a:rPr sz="1600" spc="254" dirty="0">
                <a:solidFill>
                  <a:srgbClr val="1A6EA1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1A6EA1"/>
                </a:solidFill>
                <a:latin typeface="Times New Roman"/>
                <a:cs typeface="Times New Roman"/>
              </a:rPr>
              <a:t>de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bord.</a:t>
            </a:r>
            <a:endParaRPr sz="1600">
              <a:latin typeface="Times New Roman"/>
              <a:cs typeface="Times New Roman"/>
            </a:endParaRPr>
          </a:p>
          <a:p>
            <a:pPr marL="300990" marR="180975" indent="-247650">
              <a:lnSpc>
                <a:spcPct val="150400"/>
              </a:lnSpc>
              <a:spcBef>
                <a:spcPts val="1215"/>
              </a:spcBef>
              <a:buClr>
                <a:srgbClr val="176293"/>
              </a:buClr>
              <a:buSzPct val="112500"/>
              <a:buChar char="-"/>
              <a:tabLst>
                <a:tab pos="300990" algn="l"/>
              </a:tabLst>
            </a:pP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Dans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ce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cadre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se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situe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notre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projet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réalisé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au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sein</a:t>
            </a:r>
            <a:r>
              <a:rPr sz="1600" spc="75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1A6EA1"/>
                </a:solidFill>
                <a:latin typeface="Times New Roman"/>
                <a:cs typeface="Times New Roman"/>
              </a:rPr>
              <a:t>de</a:t>
            </a:r>
            <a:r>
              <a:rPr sz="1600" spc="70" dirty="0">
                <a:solidFill>
                  <a:srgbClr val="1A6EA1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1A6EA1"/>
                </a:solidFill>
                <a:latin typeface="Times New Roman"/>
                <a:cs typeface="Times New Roman"/>
              </a:rPr>
              <a:t>l’entreprise ADDIXO.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6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4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53" y="4214603"/>
            <a:ext cx="1930137" cy="3224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109" y="2296985"/>
            <a:ext cx="1728186" cy="17281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048" y="1096640"/>
            <a:ext cx="1145145" cy="114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4493" y="1205678"/>
            <a:ext cx="6350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0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endParaRPr sz="9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23263" y="1599671"/>
            <a:ext cx="3421379" cy="77470"/>
            <a:chOff x="5723263" y="1599671"/>
            <a:chExt cx="3421379" cy="77470"/>
          </a:xfrm>
        </p:grpSpPr>
        <p:sp>
          <p:nvSpPr>
            <p:cNvPr id="4" name="object 4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1599671"/>
            <a:ext cx="3420745" cy="77470"/>
            <a:chOff x="0" y="1599671"/>
            <a:chExt cx="3420745" cy="77470"/>
          </a:xfrm>
        </p:grpSpPr>
        <p:sp>
          <p:nvSpPr>
            <p:cNvPr id="7" name="object 7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5508" y="1794134"/>
            <a:ext cx="7975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développés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permis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d’avoir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une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vue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globale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et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historique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pour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toute</a:t>
            </a:r>
            <a:endParaRPr sz="17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8082" y="2182753"/>
            <a:ext cx="627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l’usine.</a:t>
            </a:r>
            <a:endParaRPr sz="17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606" y="2594233"/>
            <a:ext cx="8018780" cy="252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Ces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modules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performances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dirty="0">
                <a:solidFill>
                  <a:srgbClr val="1A6EA1"/>
                </a:solidFill>
                <a:latin typeface="Lato"/>
                <a:cs typeface="Lato"/>
              </a:rPr>
              <a:t>du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logiciel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pilotage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fabrication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65" dirty="0">
                <a:solidFill>
                  <a:srgbClr val="1A6EA1"/>
                </a:solidFill>
                <a:latin typeface="Lato"/>
                <a:cs typeface="Lato"/>
              </a:rPr>
              <a:t>«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ADDIXO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Smart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Factory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».</a:t>
            </a:r>
            <a:endParaRPr sz="1700">
              <a:latin typeface="Lato"/>
              <a:cs typeface="Lato"/>
            </a:endParaRPr>
          </a:p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Ces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peuvent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êtres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dirty="0">
                <a:solidFill>
                  <a:srgbClr val="1A6EA1"/>
                </a:solidFill>
                <a:latin typeface="Lato"/>
                <a:cs typeface="Lato"/>
              </a:rPr>
              <a:t>par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l’ajout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5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nouveaux</a:t>
            </a:r>
            <a:r>
              <a:rPr sz="1700" i="1" spc="-6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indicateurs</a:t>
            </a:r>
            <a:r>
              <a:rPr sz="1700" i="1" spc="-5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de 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performances.</a:t>
            </a:r>
            <a:r>
              <a:rPr sz="1700" i="1" spc="-4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Ainsi,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nous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pouvons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ajouter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d’autres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tableaux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bord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spécifiques</a:t>
            </a:r>
            <a:r>
              <a:rPr sz="1700" i="1" spc="-35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pour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>
                <a:solidFill>
                  <a:srgbClr val="1A6EA1"/>
                </a:solidFill>
                <a:latin typeface="Lato"/>
                <a:cs typeface="Lato"/>
              </a:rPr>
              <a:t>les </a:t>
            </a:r>
            <a:r>
              <a:rPr sz="1700" i="1" spc="-20" dirty="0">
                <a:solidFill>
                  <a:srgbClr val="1A6EA1"/>
                </a:solidFill>
                <a:latin typeface="Lato"/>
                <a:cs typeface="Lato"/>
              </a:rPr>
              <a:t>autres</a:t>
            </a:r>
            <a:r>
              <a:rPr sz="1700" i="1" spc="-40" dirty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>
                <a:solidFill>
                  <a:srgbClr val="1A6EA1"/>
                </a:solidFill>
                <a:latin typeface="Lato"/>
                <a:cs typeface="Lato"/>
              </a:rPr>
              <a:t>modules.</a:t>
            </a:r>
            <a:endParaRPr sz="170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r>
              <a:rPr sz="1300" spc="-25" dirty="0">
                <a:solidFill>
                  <a:srgbClr val="176293"/>
                </a:solidFill>
                <a:latin typeface="Times New Roman"/>
                <a:cs typeface="Times New Roman"/>
              </a:rPr>
              <a:t>38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67366" y="468277"/>
            <a:ext cx="4425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35" dirty="0">
                <a:latin typeface="Lato"/>
                <a:cs typeface="Lato"/>
              </a:rPr>
              <a:t>Conclusion</a:t>
            </a:r>
            <a:r>
              <a:rPr i="1" spc="-105" dirty="0">
                <a:latin typeface="Lato"/>
                <a:cs typeface="Lato"/>
              </a:rPr>
              <a:t> </a:t>
            </a:r>
            <a:r>
              <a:rPr i="1" dirty="0">
                <a:latin typeface="Lato"/>
                <a:cs typeface="Lato"/>
              </a:rPr>
              <a:t>&amp;</a:t>
            </a:r>
            <a:r>
              <a:rPr i="1" spc="-100" dirty="0">
                <a:latin typeface="Lato"/>
                <a:cs typeface="Lato"/>
              </a:rPr>
              <a:t> </a:t>
            </a:r>
            <a:r>
              <a:rPr i="1" spc="-10" dirty="0">
                <a:latin typeface="Lato"/>
                <a:cs typeface="Lato"/>
              </a:rPr>
              <a:t>Perspectives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3708" y="5066314"/>
            <a:ext cx="8250555" cy="77470"/>
            <a:chOff x="893708" y="5066314"/>
            <a:chExt cx="8250555" cy="77470"/>
          </a:xfrm>
        </p:grpSpPr>
        <p:sp>
          <p:nvSpPr>
            <p:cNvPr id="4" name="object 4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70883" y="1818934"/>
            <a:ext cx="24447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Lato"/>
                <a:cs typeface="Lato"/>
              </a:rPr>
              <a:t>Merci</a:t>
            </a:r>
            <a:r>
              <a:rPr sz="6000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spc="420" dirty="0">
                <a:solidFill>
                  <a:srgbClr val="FFFFFF"/>
                </a:solidFill>
                <a:latin typeface="Lato"/>
                <a:cs typeface="Lato"/>
              </a:rPr>
              <a:t>!</a:t>
            </a:r>
            <a:endParaRPr sz="60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5781" y="4763341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1A6EA1"/>
                </a:solidFill>
                <a:latin typeface="Times New Roman"/>
                <a:cs typeface="Times New Roman"/>
              </a:rPr>
              <a:t>39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0138" y="2139738"/>
            <a:ext cx="648335" cy="652780"/>
          </a:xfrm>
          <a:custGeom>
            <a:avLst/>
            <a:gdLst/>
            <a:ahLst/>
            <a:cxnLst/>
            <a:rect l="l" t="t" r="r" b="b"/>
            <a:pathLst>
              <a:path w="648335" h="652780">
                <a:moveTo>
                  <a:pt x="340574" y="652356"/>
                </a:moveTo>
                <a:lnTo>
                  <a:pt x="307424" y="652356"/>
                </a:lnTo>
                <a:lnTo>
                  <a:pt x="258774" y="646081"/>
                </a:lnTo>
                <a:lnTo>
                  <a:pt x="212174" y="632556"/>
                </a:lnTo>
                <a:lnTo>
                  <a:pt x="156274" y="605456"/>
                </a:lnTo>
                <a:lnTo>
                  <a:pt x="117999" y="578356"/>
                </a:lnTo>
                <a:lnTo>
                  <a:pt x="83849" y="545006"/>
                </a:lnTo>
                <a:lnTo>
                  <a:pt x="54849" y="508506"/>
                </a:lnTo>
                <a:lnTo>
                  <a:pt x="32099" y="467906"/>
                </a:lnTo>
                <a:lnTo>
                  <a:pt x="14449" y="423106"/>
                </a:lnTo>
                <a:lnTo>
                  <a:pt x="10349" y="407431"/>
                </a:lnTo>
                <a:lnTo>
                  <a:pt x="6199" y="391831"/>
                </a:lnTo>
                <a:lnTo>
                  <a:pt x="4124" y="376206"/>
                </a:lnTo>
                <a:lnTo>
                  <a:pt x="0" y="342836"/>
                </a:lnTo>
                <a:lnTo>
                  <a:pt x="0" y="309511"/>
                </a:lnTo>
                <a:lnTo>
                  <a:pt x="4124" y="276146"/>
                </a:lnTo>
                <a:lnTo>
                  <a:pt x="6199" y="260529"/>
                </a:lnTo>
                <a:lnTo>
                  <a:pt x="10349" y="244872"/>
                </a:lnTo>
                <a:lnTo>
                  <a:pt x="14449" y="229254"/>
                </a:lnTo>
                <a:lnTo>
                  <a:pt x="32099" y="184452"/>
                </a:lnTo>
                <a:lnTo>
                  <a:pt x="54849" y="143789"/>
                </a:lnTo>
                <a:lnTo>
                  <a:pt x="83849" y="107309"/>
                </a:lnTo>
                <a:lnTo>
                  <a:pt x="117999" y="73987"/>
                </a:lnTo>
                <a:lnTo>
                  <a:pt x="156274" y="46892"/>
                </a:lnTo>
                <a:lnTo>
                  <a:pt x="212174" y="19797"/>
                </a:lnTo>
                <a:lnTo>
                  <a:pt x="258774" y="6229"/>
                </a:lnTo>
                <a:lnTo>
                  <a:pt x="307424" y="0"/>
                </a:lnTo>
                <a:lnTo>
                  <a:pt x="340574" y="0"/>
                </a:lnTo>
                <a:lnTo>
                  <a:pt x="389224" y="6229"/>
                </a:lnTo>
                <a:lnTo>
                  <a:pt x="435799" y="19797"/>
                </a:lnTo>
                <a:lnTo>
                  <a:pt x="491674" y="46892"/>
                </a:lnTo>
                <a:lnTo>
                  <a:pt x="529998" y="73987"/>
                </a:lnTo>
                <a:lnTo>
                  <a:pt x="564148" y="107309"/>
                </a:lnTo>
                <a:lnTo>
                  <a:pt x="593148" y="143789"/>
                </a:lnTo>
                <a:lnTo>
                  <a:pt x="615898" y="184452"/>
                </a:lnTo>
                <a:lnTo>
                  <a:pt x="633498" y="229254"/>
                </a:lnTo>
                <a:lnTo>
                  <a:pt x="643873" y="276146"/>
                </a:lnTo>
                <a:lnTo>
                  <a:pt x="645677" y="290739"/>
                </a:lnTo>
                <a:lnTo>
                  <a:pt x="191499" y="290739"/>
                </a:lnTo>
                <a:lnTo>
                  <a:pt x="184249" y="291761"/>
                </a:lnTo>
                <a:lnTo>
                  <a:pt x="155249" y="323039"/>
                </a:lnTo>
                <a:lnTo>
                  <a:pt x="154249" y="331359"/>
                </a:lnTo>
                <a:lnTo>
                  <a:pt x="155249" y="339721"/>
                </a:lnTo>
                <a:lnTo>
                  <a:pt x="184249" y="371006"/>
                </a:lnTo>
                <a:lnTo>
                  <a:pt x="191499" y="372031"/>
                </a:lnTo>
                <a:lnTo>
                  <a:pt x="644386" y="372031"/>
                </a:lnTo>
                <a:lnTo>
                  <a:pt x="643873" y="376206"/>
                </a:lnTo>
                <a:lnTo>
                  <a:pt x="641798" y="391831"/>
                </a:lnTo>
                <a:lnTo>
                  <a:pt x="633498" y="423106"/>
                </a:lnTo>
                <a:lnTo>
                  <a:pt x="629352" y="435606"/>
                </a:lnTo>
                <a:lnTo>
                  <a:pt x="168699" y="435606"/>
                </a:lnTo>
                <a:lnTo>
                  <a:pt x="164574" y="436631"/>
                </a:lnTo>
                <a:lnTo>
                  <a:pt x="149024" y="453306"/>
                </a:lnTo>
                <a:lnTo>
                  <a:pt x="148024" y="456406"/>
                </a:lnTo>
                <a:lnTo>
                  <a:pt x="149024" y="460606"/>
                </a:lnTo>
                <a:lnTo>
                  <a:pt x="150099" y="464781"/>
                </a:lnTo>
                <a:lnTo>
                  <a:pt x="152174" y="467906"/>
                </a:lnTo>
                <a:lnTo>
                  <a:pt x="154249" y="472081"/>
                </a:lnTo>
                <a:lnTo>
                  <a:pt x="190449" y="502281"/>
                </a:lnTo>
                <a:lnTo>
                  <a:pt x="231849" y="524181"/>
                </a:lnTo>
                <a:lnTo>
                  <a:pt x="276349" y="537706"/>
                </a:lnTo>
                <a:lnTo>
                  <a:pt x="323999" y="541881"/>
                </a:lnTo>
                <a:lnTo>
                  <a:pt x="566973" y="541881"/>
                </a:lnTo>
                <a:lnTo>
                  <a:pt x="564148" y="545006"/>
                </a:lnTo>
                <a:lnTo>
                  <a:pt x="529998" y="578356"/>
                </a:lnTo>
                <a:lnTo>
                  <a:pt x="491674" y="605456"/>
                </a:lnTo>
                <a:lnTo>
                  <a:pt x="435799" y="632556"/>
                </a:lnTo>
                <a:lnTo>
                  <a:pt x="389224" y="646081"/>
                </a:lnTo>
                <a:lnTo>
                  <a:pt x="340574" y="652356"/>
                </a:lnTo>
                <a:close/>
              </a:path>
              <a:path w="648335" h="652780">
                <a:moveTo>
                  <a:pt x="456499" y="372031"/>
                </a:moveTo>
                <a:lnTo>
                  <a:pt x="191499" y="372031"/>
                </a:lnTo>
                <a:lnTo>
                  <a:pt x="198749" y="371006"/>
                </a:lnTo>
                <a:lnTo>
                  <a:pt x="205999" y="368906"/>
                </a:lnTo>
                <a:lnTo>
                  <a:pt x="228749" y="331359"/>
                </a:lnTo>
                <a:lnTo>
                  <a:pt x="227749" y="323039"/>
                </a:lnTo>
                <a:lnTo>
                  <a:pt x="198749" y="291761"/>
                </a:lnTo>
                <a:lnTo>
                  <a:pt x="191499" y="290739"/>
                </a:lnTo>
                <a:lnTo>
                  <a:pt x="456499" y="290739"/>
                </a:lnTo>
                <a:lnTo>
                  <a:pt x="422324" y="315741"/>
                </a:lnTo>
                <a:lnTo>
                  <a:pt x="419249" y="331359"/>
                </a:lnTo>
                <a:lnTo>
                  <a:pt x="420249" y="339721"/>
                </a:lnTo>
                <a:lnTo>
                  <a:pt x="449249" y="371006"/>
                </a:lnTo>
                <a:lnTo>
                  <a:pt x="456499" y="372031"/>
                </a:lnTo>
                <a:close/>
              </a:path>
              <a:path w="648335" h="652780">
                <a:moveTo>
                  <a:pt x="644386" y="372031"/>
                </a:moveTo>
                <a:lnTo>
                  <a:pt x="456499" y="372031"/>
                </a:lnTo>
                <a:lnTo>
                  <a:pt x="463749" y="371006"/>
                </a:lnTo>
                <a:lnTo>
                  <a:pt x="470999" y="368906"/>
                </a:lnTo>
                <a:lnTo>
                  <a:pt x="493749" y="331359"/>
                </a:lnTo>
                <a:lnTo>
                  <a:pt x="492724" y="323039"/>
                </a:lnTo>
                <a:lnTo>
                  <a:pt x="463749" y="291761"/>
                </a:lnTo>
                <a:lnTo>
                  <a:pt x="456499" y="290739"/>
                </a:lnTo>
                <a:lnTo>
                  <a:pt x="645677" y="290739"/>
                </a:lnTo>
                <a:lnTo>
                  <a:pt x="647998" y="309511"/>
                </a:lnTo>
                <a:lnTo>
                  <a:pt x="647998" y="342836"/>
                </a:lnTo>
                <a:lnTo>
                  <a:pt x="644386" y="372031"/>
                </a:lnTo>
                <a:close/>
              </a:path>
              <a:path w="648335" h="652780">
                <a:moveTo>
                  <a:pt x="323999" y="500206"/>
                </a:moveTo>
                <a:lnTo>
                  <a:pt x="284674" y="497081"/>
                </a:lnTo>
                <a:lnTo>
                  <a:pt x="230824" y="477281"/>
                </a:lnTo>
                <a:lnTo>
                  <a:pt x="198749" y="455406"/>
                </a:lnTo>
                <a:lnTo>
                  <a:pt x="183199" y="441831"/>
                </a:lnTo>
                <a:lnTo>
                  <a:pt x="180099" y="439731"/>
                </a:lnTo>
                <a:lnTo>
                  <a:pt x="176999" y="437681"/>
                </a:lnTo>
                <a:lnTo>
                  <a:pt x="168699" y="435606"/>
                </a:lnTo>
                <a:lnTo>
                  <a:pt x="479249" y="435606"/>
                </a:lnTo>
                <a:lnTo>
                  <a:pt x="470999" y="437681"/>
                </a:lnTo>
                <a:lnTo>
                  <a:pt x="464749" y="441831"/>
                </a:lnTo>
                <a:lnTo>
                  <a:pt x="449249" y="455406"/>
                </a:lnTo>
                <a:lnTo>
                  <a:pt x="433724" y="466831"/>
                </a:lnTo>
                <a:lnTo>
                  <a:pt x="399574" y="485606"/>
                </a:lnTo>
                <a:lnTo>
                  <a:pt x="343674" y="499181"/>
                </a:lnTo>
                <a:lnTo>
                  <a:pt x="323999" y="500206"/>
                </a:lnTo>
                <a:close/>
              </a:path>
              <a:path w="648335" h="652780">
                <a:moveTo>
                  <a:pt x="566973" y="541881"/>
                </a:moveTo>
                <a:lnTo>
                  <a:pt x="323999" y="541881"/>
                </a:lnTo>
                <a:lnTo>
                  <a:pt x="347824" y="540806"/>
                </a:lnTo>
                <a:lnTo>
                  <a:pt x="371599" y="537706"/>
                </a:lnTo>
                <a:lnTo>
                  <a:pt x="416149" y="524181"/>
                </a:lnTo>
                <a:lnTo>
                  <a:pt x="457499" y="502281"/>
                </a:lnTo>
                <a:lnTo>
                  <a:pt x="493749" y="472081"/>
                </a:lnTo>
                <a:lnTo>
                  <a:pt x="495824" y="467906"/>
                </a:lnTo>
                <a:lnTo>
                  <a:pt x="497899" y="464781"/>
                </a:lnTo>
                <a:lnTo>
                  <a:pt x="499974" y="456406"/>
                </a:lnTo>
                <a:lnTo>
                  <a:pt x="498924" y="453306"/>
                </a:lnTo>
                <a:lnTo>
                  <a:pt x="497899" y="449131"/>
                </a:lnTo>
                <a:lnTo>
                  <a:pt x="479249" y="435606"/>
                </a:lnTo>
                <a:lnTo>
                  <a:pt x="629352" y="435606"/>
                </a:lnTo>
                <a:lnTo>
                  <a:pt x="601398" y="494981"/>
                </a:lnTo>
                <a:lnTo>
                  <a:pt x="574498" y="533556"/>
                </a:lnTo>
                <a:lnTo>
                  <a:pt x="566973" y="541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728" y="1888808"/>
            <a:ext cx="630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Cadre</a:t>
            </a:r>
            <a:r>
              <a:rPr sz="4800" spc="-45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général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du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projet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517904" y="489669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5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7454685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smtClean="0"/>
              <a:t>E-</a:t>
            </a:r>
            <a:r>
              <a:rPr lang="en-GB" dirty="0" err="1" smtClean="0"/>
              <a:t>Tafakna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6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39" y="90484"/>
            <a:ext cx="5359761" cy="67142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dirty="0" smtClean="0"/>
              <a:t>Les </a:t>
            </a:r>
            <a:r>
              <a:rPr lang="en-GB" dirty="0" err="1" smtClean="0"/>
              <a:t>Serices</a:t>
            </a:r>
            <a:r>
              <a:rPr lang="en-GB" dirty="0" smtClean="0"/>
              <a:t> </a:t>
            </a:r>
            <a:r>
              <a:rPr lang="en-GB" dirty="0" err="1" smtClean="0"/>
              <a:t>d’E-Tafakna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8848305" y="4763341"/>
            <a:ext cx="1079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176293"/>
                </a:solidFill>
                <a:latin typeface="Times New Roman"/>
                <a:cs typeface="Times New Roman"/>
              </a:rPr>
              <a:t>7</a:t>
            </a:r>
            <a:endParaRPr sz="130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6" y="1200150"/>
            <a:ext cx="8966764" cy="3139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dirty="0"/>
              <a:t>ADDIXO</a:t>
            </a:r>
            <a:r>
              <a:rPr spc="-45" dirty="0"/>
              <a:t> </a:t>
            </a:r>
            <a:r>
              <a:rPr dirty="0"/>
              <a:t>Smart</a:t>
            </a:r>
            <a:r>
              <a:rPr spc="-40" dirty="0"/>
              <a:t> </a:t>
            </a:r>
            <a:r>
              <a:rPr dirty="0"/>
              <a:t>Factory:</a:t>
            </a:r>
            <a:r>
              <a:rPr spc="-35" dirty="0"/>
              <a:t> </a:t>
            </a:r>
            <a:r>
              <a:rPr dirty="0"/>
              <a:t>Notions</a:t>
            </a:r>
            <a:r>
              <a:rPr spc="-45" dirty="0"/>
              <a:t> </a:t>
            </a:r>
            <a:r>
              <a:rPr dirty="0"/>
              <a:t>de</a:t>
            </a:r>
            <a:r>
              <a:rPr spc="-40" dirty="0"/>
              <a:t> </a:t>
            </a:r>
            <a:r>
              <a:rPr spc="-20" dirty="0"/>
              <a:t>base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4768</TotalTime>
  <Words>591</Words>
  <Application>Microsoft Office PowerPoint</Application>
  <PresentationFormat>On-screen Show (16:9)</PresentationFormat>
  <Paragraphs>163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AoyagiKouzanFontT</vt:lpstr>
      <vt:lpstr>Arial</vt:lpstr>
      <vt:lpstr>Bahnschrift Light Condensed</vt:lpstr>
      <vt:lpstr>Calibri</vt:lpstr>
      <vt:lpstr>DejaVu Sans</vt:lpstr>
      <vt:lpstr>Lato</vt:lpstr>
      <vt:lpstr>Times New Roman</vt:lpstr>
      <vt:lpstr>Verdana</vt:lpstr>
      <vt:lpstr>Wingdings</vt:lpstr>
      <vt:lpstr>Office Theme</vt:lpstr>
      <vt:lpstr>PowerPoint Presentation</vt:lpstr>
      <vt:lpstr>Plan</vt:lpstr>
      <vt:lpstr>Introduction</vt:lpstr>
      <vt:lpstr>Introduction</vt:lpstr>
      <vt:lpstr>Cadre général du projet</vt:lpstr>
      <vt:lpstr>E-Tafakna</vt:lpstr>
      <vt:lpstr>Les Serices d’E-Tafakna</vt:lpstr>
      <vt:lpstr>ADDIXO Smart Factory: Notions de base</vt:lpstr>
      <vt:lpstr>PowerPoint Presentation</vt:lpstr>
      <vt:lpstr>L’équipe :</vt:lpstr>
      <vt:lpstr>Problématique</vt:lpstr>
      <vt:lpstr>Problématique</vt:lpstr>
      <vt:lpstr>Solution</vt:lpstr>
      <vt:lpstr>Solution</vt:lpstr>
      <vt:lpstr>Identification des besoins</vt:lpstr>
      <vt:lpstr>Acteurs</vt:lpstr>
      <vt:lpstr>Besoins fonctionnels</vt:lpstr>
      <vt:lpstr>PowerPoint Presentation</vt:lpstr>
      <vt:lpstr>Diagrammes des cas d’utilisation global</vt:lpstr>
      <vt:lpstr>Diagrammes des cas d’utilisation détaillé</vt:lpstr>
      <vt:lpstr>Besoins non fonctionnels</vt:lpstr>
      <vt:lpstr>Architecture &amp; Conception</vt:lpstr>
      <vt:lpstr>Architecture</vt:lpstr>
      <vt:lpstr>Diagramme de classes</vt:lpstr>
      <vt:lpstr>Réalisation</vt:lpstr>
      <vt:lpstr>Outils</vt:lpstr>
      <vt:lpstr>Tableau de “bord « Qualité 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Tableau de bor“d « Maintenance 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helmi.helmii@outlook.com</cp:lastModifiedBy>
  <cp:revision>89</cp:revision>
  <dcterms:created xsi:type="dcterms:W3CDTF">2024-06-07T08:20:28Z</dcterms:created>
  <dcterms:modified xsi:type="dcterms:W3CDTF">2024-06-19T18:32:30Z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2024-06-07T00:00:00Z</vt:filetime>
  </property>
  <property fmtid="{D5CDD505-2E9C-101B-9397-08002B2CF9AE}" pid="4" name="Producer">
    <vt:lpwstr>3-Heights(TM) PDF Security Shell 4.8.25.2 (http://www.pdf-tools.com)</vt:lpwstr>
  </property>
</Properties>
</file>